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4" r:id="rId2"/>
    <p:sldMasterId id="2147483719" r:id="rId3"/>
  </p:sldMasterIdLst>
  <p:notesMasterIdLst>
    <p:notesMasterId r:id="rId63"/>
  </p:notesMasterIdLst>
  <p:sldIdLst>
    <p:sldId id="288" r:id="rId4"/>
    <p:sldId id="273" r:id="rId5"/>
    <p:sldId id="349" r:id="rId6"/>
    <p:sldId id="295" r:id="rId7"/>
    <p:sldId id="276" r:id="rId8"/>
    <p:sldId id="306" r:id="rId9"/>
    <p:sldId id="307" r:id="rId10"/>
    <p:sldId id="354" r:id="rId11"/>
    <p:sldId id="339" r:id="rId12"/>
    <p:sldId id="296" r:id="rId13"/>
    <p:sldId id="290" r:id="rId14"/>
    <p:sldId id="350" r:id="rId15"/>
    <p:sldId id="323" r:id="rId16"/>
    <p:sldId id="322" r:id="rId17"/>
    <p:sldId id="321" r:id="rId18"/>
    <p:sldId id="320" r:id="rId19"/>
    <p:sldId id="352" r:id="rId20"/>
    <p:sldId id="291" r:id="rId21"/>
    <p:sldId id="292" r:id="rId22"/>
    <p:sldId id="316" r:id="rId23"/>
    <p:sldId id="317" r:id="rId24"/>
    <p:sldId id="325" r:id="rId25"/>
    <p:sldId id="326" r:id="rId26"/>
    <p:sldId id="324" r:id="rId27"/>
    <p:sldId id="342" r:id="rId28"/>
    <p:sldId id="341" r:id="rId29"/>
    <p:sldId id="340" r:id="rId30"/>
    <p:sldId id="297" r:id="rId31"/>
    <p:sldId id="294" r:id="rId32"/>
    <p:sldId id="343" r:id="rId33"/>
    <p:sldId id="328" r:id="rId34"/>
    <p:sldId id="344" r:id="rId35"/>
    <p:sldId id="327" r:id="rId36"/>
    <p:sldId id="345" r:id="rId37"/>
    <p:sldId id="313" r:id="rId38"/>
    <p:sldId id="351" r:id="rId39"/>
    <p:sldId id="315" r:id="rId40"/>
    <p:sldId id="298" r:id="rId41"/>
    <p:sldId id="299" r:id="rId42"/>
    <p:sldId id="329" r:id="rId43"/>
    <p:sldId id="330" r:id="rId44"/>
    <p:sldId id="300" r:id="rId45"/>
    <p:sldId id="301" r:id="rId46"/>
    <p:sldId id="335" r:id="rId47"/>
    <p:sldId id="334" r:id="rId48"/>
    <p:sldId id="333" r:id="rId49"/>
    <p:sldId id="332" r:id="rId50"/>
    <p:sldId id="331" r:id="rId51"/>
    <p:sldId id="302" r:id="rId52"/>
    <p:sldId id="304" r:id="rId53"/>
    <p:sldId id="303" r:id="rId54"/>
    <p:sldId id="338" r:id="rId55"/>
    <p:sldId id="337" r:id="rId56"/>
    <p:sldId id="305" r:id="rId57"/>
    <p:sldId id="312" r:id="rId58"/>
    <p:sldId id="347" r:id="rId59"/>
    <p:sldId id="353" r:id="rId60"/>
    <p:sldId id="348" r:id="rId61"/>
    <p:sldId id="318"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74C6"/>
    <a:srgbClr val="323266"/>
    <a:srgbClr val="FFFFFF"/>
    <a:srgbClr val="F25D2B"/>
    <a:srgbClr val="99CCFF"/>
    <a:srgbClr val="008EBC"/>
    <a:srgbClr val="FF602E"/>
    <a:srgbClr val="A8CB4C"/>
    <a:srgbClr val="A6D8C2"/>
    <a:srgbClr val="1C3A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66"/>
    <p:restoredTop sz="85055" autoAdjust="0"/>
  </p:normalViewPr>
  <p:slideViewPr>
    <p:cSldViewPr snapToGrid="0" snapToObjects="1">
      <p:cViewPr varScale="1">
        <p:scale>
          <a:sx n="74" d="100"/>
          <a:sy n="74" d="100"/>
        </p:scale>
        <p:origin x="106"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11831B-D6D3-4D60-BA8E-A0B1F4DBB92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ZA"/>
        </a:p>
      </dgm:t>
    </dgm:pt>
    <dgm:pt modelId="{985F69AC-63A6-4A8B-A972-415397606DDD}">
      <dgm:prSet phldrT="[Text]" custT="1"/>
      <dgm:spPr>
        <a:xfrm>
          <a:off x="1623" y="251970"/>
          <a:ext cx="1939239" cy="361139"/>
        </a:xfrm>
        <a:prstGeom prst="rect">
          <a:avLst/>
        </a:prstGeom>
        <a:solidFill>
          <a:srgbClr val="0070C0">
            <a:alpha val="65000"/>
          </a:srgbClr>
        </a:solidFill>
        <a:ln w="25400" cap="flat" cmpd="sng" algn="ctr">
          <a:noFill/>
          <a:prstDash val="solid"/>
        </a:ln>
        <a:effectLst/>
      </dgm:spPr>
      <dgm:t>
        <a:bodyPr/>
        <a:lstStyle/>
        <a:p>
          <a:pPr>
            <a:buNone/>
          </a:pPr>
          <a:r>
            <a:rPr lang="en-US" sz="1400" dirty="0">
              <a:solidFill>
                <a:schemeClr val="tx1"/>
              </a:solidFill>
              <a:latin typeface="Cousine" panose="020B0604020202020204" charset="0"/>
              <a:ea typeface="+mn-ea"/>
              <a:cs typeface="Cousine" panose="020B0604020202020204" charset="0"/>
            </a:rPr>
            <a:t>English - Show user a message of “Hello World!”</a:t>
          </a:r>
          <a:endParaRPr lang="en-ZA" sz="1400" dirty="0">
            <a:solidFill>
              <a:schemeClr val="tx1"/>
            </a:solidFill>
            <a:latin typeface="Cousine" panose="020B0604020202020204" charset="0"/>
            <a:ea typeface="+mn-ea"/>
            <a:cs typeface="Cousine" panose="020B0604020202020204" charset="0"/>
          </a:endParaRPr>
        </a:p>
      </dgm:t>
    </dgm:pt>
    <dgm:pt modelId="{4E2A6CC9-D7A9-4552-86FF-3A65E24E95BE}" type="parTrans" cxnId="{8A15946B-E4C1-477A-A631-FB6A6A7CA714}">
      <dgm:prSet/>
      <dgm:spPr/>
      <dgm:t>
        <a:bodyPr/>
        <a:lstStyle/>
        <a:p>
          <a:endParaRPr lang="en-ZA"/>
        </a:p>
      </dgm:t>
    </dgm:pt>
    <dgm:pt modelId="{ED909E44-8D36-43CC-AC97-AB81E58DCD83}" type="sibTrans" cxnId="{8A15946B-E4C1-477A-A631-FB6A6A7CA714}">
      <dgm:prSet/>
      <dgm:spPr/>
      <dgm:t>
        <a:bodyPr/>
        <a:lstStyle/>
        <a:p>
          <a:endParaRPr lang="en-ZA"/>
        </a:p>
      </dgm:t>
    </dgm:pt>
    <dgm:pt modelId="{B7DBA7D6-8932-47AD-9369-89F9E7AED4BD}">
      <dgm:prSet phldrT="[Text]" custT="1"/>
      <dgm:spPr>
        <a:xfrm>
          <a:off x="2262" y="1249283"/>
          <a:ext cx="6091475" cy="510606"/>
        </a:xfrm>
        <a:prstGeom prst="rect">
          <a:avLst/>
        </a:prstGeom>
        <a:solidFill>
          <a:srgbClr val="FFC000">
            <a:alpha val="65000"/>
          </a:srgbClr>
        </a:solidFill>
        <a:ln w="25400" cap="flat" cmpd="sng" algn="ctr">
          <a:noFill/>
          <a:prstDash val="solid"/>
        </a:ln>
        <a:effectLst/>
      </dgm:spPr>
      <dgm:t>
        <a:bodyPr/>
        <a:lstStyle/>
        <a:p>
          <a:pPr>
            <a:buNone/>
          </a:pPr>
          <a:r>
            <a:rPr lang="en-US" sz="1400" dirty="0">
              <a:solidFill>
                <a:schemeClr val="tx1"/>
              </a:solidFill>
              <a:latin typeface="Cousine" panose="020B0604020202020204" charset="0"/>
              <a:ea typeface="+mn-ea"/>
              <a:cs typeface="Cousine" panose="020B0604020202020204" charset="0"/>
            </a:rPr>
            <a:t>Compiler  (</a:t>
          </a:r>
          <a:r>
            <a:rPr lang="en-US" sz="1400" b="0" i="0" dirty="0">
              <a:solidFill>
                <a:schemeClr val="tx1"/>
              </a:solidFill>
              <a:latin typeface="Cousine" panose="020B0604020202020204" charset="0"/>
              <a:cs typeface="Cousine" panose="020B0604020202020204" charset="0"/>
            </a:rPr>
            <a:t>translates source code from a high-level language to lower level)</a:t>
          </a:r>
          <a:endParaRPr lang="en-ZA" sz="1400" dirty="0">
            <a:solidFill>
              <a:schemeClr val="tx1"/>
            </a:solidFill>
            <a:latin typeface="Cousine" panose="020B0604020202020204" charset="0"/>
            <a:ea typeface="+mn-ea"/>
            <a:cs typeface="Cousine" panose="020B0604020202020204" charset="0"/>
          </a:endParaRPr>
        </a:p>
      </dgm:t>
    </dgm:pt>
    <dgm:pt modelId="{FB9AF69E-086A-4CDC-97E6-396C2A7D840C}" type="parTrans" cxnId="{C8EC46E0-7349-4D56-817A-BE2911D704D2}">
      <dgm:prSet/>
      <dgm:spPr/>
      <dgm:t>
        <a:bodyPr/>
        <a:lstStyle/>
        <a:p>
          <a:endParaRPr lang="en-ZA"/>
        </a:p>
      </dgm:t>
    </dgm:pt>
    <dgm:pt modelId="{B9647CEE-5017-4AD7-AF2B-954F6A733B72}" type="sibTrans" cxnId="{C8EC46E0-7349-4D56-817A-BE2911D704D2}">
      <dgm:prSet/>
      <dgm:spPr/>
      <dgm:t>
        <a:bodyPr/>
        <a:lstStyle/>
        <a:p>
          <a:endParaRPr lang="en-ZA"/>
        </a:p>
      </dgm:t>
    </dgm:pt>
    <dgm:pt modelId="{FA2BB1D3-C01B-4CB3-A1E9-FE0638176A39}">
      <dgm:prSet phldrT="[Text]" custT="1"/>
      <dgm:spPr>
        <a:xfrm>
          <a:off x="0" y="1856276"/>
          <a:ext cx="6095999" cy="506151"/>
        </a:xfrm>
        <a:prstGeom prst="rect">
          <a:avLst/>
        </a:prstGeom>
        <a:solidFill>
          <a:srgbClr val="00B050">
            <a:alpha val="65000"/>
          </a:srgbClr>
        </a:solidFill>
        <a:ln w="25400" cap="flat" cmpd="sng" algn="ctr">
          <a:noFill/>
          <a:prstDash val="solid"/>
        </a:ln>
        <a:effectLst/>
      </dgm:spPr>
      <dgm:t>
        <a:bodyPr/>
        <a:lstStyle/>
        <a:p>
          <a:pPr>
            <a:buNone/>
          </a:pPr>
          <a:r>
            <a:rPr lang="en-ZA" sz="1400" dirty="0">
              <a:solidFill>
                <a:schemeClr val="tx1"/>
              </a:solidFill>
              <a:latin typeface="Cousine" panose="020B0604020202020204" charset="0"/>
              <a:ea typeface="+mn-ea"/>
              <a:cs typeface="Cousine" panose="020B0604020202020204" charset="0"/>
            </a:rPr>
            <a:t>01001000 01100101 01101100 01101100 01101111 00100000 01010111 01101111 01110010 01101100 01100100 00100001</a:t>
          </a:r>
        </a:p>
      </dgm:t>
    </dgm:pt>
    <dgm:pt modelId="{859EE04A-7E91-4576-84C1-AE9E77650232}" type="parTrans" cxnId="{6C0E800C-F8B9-4A06-A170-295F93B06713}">
      <dgm:prSet/>
      <dgm:spPr/>
      <dgm:t>
        <a:bodyPr/>
        <a:lstStyle/>
        <a:p>
          <a:endParaRPr lang="en-ZA"/>
        </a:p>
      </dgm:t>
    </dgm:pt>
    <dgm:pt modelId="{F32B3D23-79D1-4540-B356-C1706A4C00F0}" type="sibTrans" cxnId="{6C0E800C-F8B9-4A06-A170-295F93B06713}">
      <dgm:prSet/>
      <dgm:spPr/>
      <dgm:t>
        <a:bodyPr/>
        <a:lstStyle/>
        <a:p>
          <a:endParaRPr lang="en-ZA"/>
        </a:p>
      </dgm:t>
    </dgm:pt>
    <dgm:pt modelId="{4F65FD8F-FA38-4970-A416-2687AD6345AD}">
      <dgm:prSet phldrT="[Text]" custT="1"/>
      <dgm:spPr>
        <a:xfrm>
          <a:off x="1623" y="750627"/>
          <a:ext cx="1939239" cy="361139"/>
        </a:xfrm>
        <a:prstGeom prst="rect">
          <a:avLst/>
        </a:prstGeom>
        <a:solidFill>
          <a:srgbClr val="00B0F0">
            <a:alpha val="65000"/>
          </a:srgbClr>
        </a:solidFill>
        <a:ln w="25400" cap="flat" cmpd="sng" algn="ctr">
          <a:noFill/>
          <a:prstDash val="solid"/>
        </a:ln>
        <a:effectLst/>
      </dgm:spPr>
      <dgm:t>
        <a:bodyPr/>
        <a:lstStyle/>
        <a:p>
          <a:pPr>
            <a:buNone/>
          </a:pPr>
          <a:r>
            <a:rPr lang="en-US" sz="1400" dirty="0">
              <a:solidFill>
                <a:schemeClr val="tx1"/>
              </a:solidFill>
              <a:latin typeface="Cousine" panose="020B0604020202020204" charset="0"/>
              <a:ea typeface="+mn-ea"/>
              <a:cs typeface="Cousine" panose="020B0604020202020204" charset="0"/>
            </a:rPr>
            <a:t>C# - </a:t>
          </a:r>
          <a:r>
            <a:rPr kumimoji="0" lang="en-US" sz="1400" b="0" i="0" u="none" strike="noStrike" cap="none" spc="0" normalizeH="0" baseline="0" noProof="0" dirty="0" err="1">
              <a:ln>
                <a:noFill/>
              </a:ln>
              <a:solidFill>
                <a:schemeClr val="tx1"/>
              </a:solidFill>
              <a:effectLst/>
              <a:uLnTx/>
              <a:uFillTx/>
              <a:latin typeface="Cousine" panose="020B0604020202020204" charset="0"/>
              <a:cs typeface="Cousine" panose="020B0604020202020204" charset="0"/>
            </a:rPr>
            <a:t>Console.WriteLine</a:t>
          </a:r>
          <a:r>
            <a:rPr kumimoji="0" lang="en-US" sz="1400" b="0" i="0" u="none" strike="noStrike" cap="none" spc="0" normalizeH="0" baseline="0" noProof="0" dirty="0">
              <a:ln>
                <a:noFill/>
              </a:ln>
              <a:solidFill>
                <a:schemeClr val="tx1"/>
              </a:solidFill>
              <a:effectLst/>
              <a:uLnTx/>
              <a:uFillTx/>
              <a:latin typeface="Cousine" panose="020B0604020202020204" charset="0"/>
              <a:cs typeface="Cousine" panose="020B0604020202020204" charset="0"/>
            </a:rPr>
            <a:t>(“Hello World”)</a:t>
          </a:r>
          <a:endParaRPr lang="en-ZA" sz="1400" dirty="0">
            <a:solidFill>
              <a:schemeClr val="tx1"/>
            </a:solidFill>
            <a:latin typeface="Cousine" panose="020B0604020202020204" charset="0"/>
            <a:ea typeface="+mn-ea"/>
            <a:cs typeface="Cousine" panose="020B0604020202020204" charset="0"/>
          </a:endParaRPr>
        </a:p>
      </dgm:t>
    </dgm:pt>
    <dgm:pt modelId="{C25EF535-5B6E-4ED6-9D18-35BEDDB07372}" type="parTrans" cxnId="{2B6C5EE9-98C3-4848-A7F8-A9061A01E10C}">
      <dgm:prSet/>
      <dgm:spPr/>
      <dgm:t>
        <a:bodyPr/>
        <a:lstStyle/>
        <a:p>
          <a:endParaRPr lang="en-ZA"/>
        </a:p>
      </dgm:t>
    </dgm:pt>
    <dgm:pt modelId="{4B305234-0DE4-4958-A74A-9A49A35E163A}" type="sibTrans" cxnId="{2B6C5EE9-98C3-4848-A7F8-A9061A01E10C}">
      <dgm:prSet/>
      <dgm:spPr/>
      <dgm:t>
        <a:bodyPr/>
        <a:lstStyle/>
        <a:p>
          <a:endParaRPr lang="en-ZA"/>
        </a:p>
      </dgm:t>
    </dgm:pt>
    <dgm:pt modelId="{B0AC8388-E68E-4F6E-AF5C-B00BB5F28100}">
      <dgm:prSet phldrT="[Text]" custT="1"/>
      <dgm:spPr>
        <a:xfrm>
          <a:off x="4155137" y="750627"/>
          <a:ext cx="1939239" cy="361139"/>
        </a:xfrm>
        <a:prstGeom prst="rect">
          <a:avLst/>
        </a:prstGeom>
        <a:solidFill>
          <a:srgbClr val="00B0F0">
            <a:alpha val="65000"/>
          </a:srgbClr>
        </a:solidFill>
        <a:ln w="25400" cap="flat" cmpd="sng" algn="ctr">
          <a:noFill/>
          <a:prstDash val="solid"/>
        </a:ln>
        <a:effectLst/>
      </dgm:spPr>
      <dgm:t>
        <a:bodyPr/>
        <a:lstStyle/>
        <a:p>
          <a:pPr>
            <a:buNone/>
          </a:pPr>
          <a:r>
            <a:rPr lang="en-US" sz="1400" dirty="0">
              <a:solidFill>
                <a:schemeClr val="tx1"/>
              </a:solidFill>
              <a:latin typeface="Cousine" panose="020B0604020202020204" charset="0"/>
              <a:ea typeface="+mn-ea"/>
              <a:cs typeface="Cousine" panose="020B0604020202020204" charset="0"/>
            </a:rPr>
            <a:t>Python - print(“Hello World!”)</a:t>
          </a:r>
          <a:endParaRPr lang="en-ZA" sz="1400" dirty="0">
            <a:solidFill>
              <a:schemeClr val="tx1"/>
            </a:solidFill>
            <a:latin typeface="Cousine" panose="020B0604020202020204" charset="0"/>
            <a:ea typeface="+mn-ea"/>
            <a:cs typeface="Cousine" panose="020B0604020202020204" charset="0"/>
          </a:endParaRPr>
        </a:p>
      </dgm:t>
    </dgm:pt>
    <dgm:pt modelId="{842529F9-33E2-4506-BFE8-DF7A4E8C82E7}" type="parTrans" cxnId="{AB25A49D-87B3-4064-A54C-B8288D16A79C}">
      <dgm:prSet/>
      <dgm:spPr/>
      <dgm:t>
        <a:bodyPr/>
        <a:lstStyle/>
        <a:p>
          <a:endParaRPr lang="en-ZA"/>
        </a:p>
      </dgm:t>
    </dgm:pt>
    <dgm:pt modelId="{911D6253-42D1-4EA2-AA77-CDD3DCC5CFE9}" type="sibTrans" cxnId="{AB25A49D-87B3-4064-A54C-B8288D16A79C}">
      <dgm:prSet/>
      <dgm:spPr/>
      <dgm:t>
        <a:bodyPr/>
        <a:lstStyle/>
        <a:p>
          <a:endParaRPr lang="en-ZA"/>
        </a:p>
      </dgm:t>
    </dgm:pt>
    <dgm:pt modelId="{113B7BBB-D733-4D53-A45E-0DCBA7DC6A78}" type="pres">
      <dgm:prSet presAssocID="{9811831B-D6D3-4D60-BA8E-A0B1F4DBB923}" presName="diagram" presStyleCnt="0">
        <dgm:presLayoutVars>
          <dgm:dir/>
          <dgm:resizeHandles val="exact"/>
        </dgm:presLayoutVars>
      </dgm:prSet>
      <dgm:spPr/>
      <dgm:t>
        <a:bodyPr/>
        <a:lstStyle/>
        <a:p>
          <a:endParaRPr lang="en-US"/>
        </a:p>
      </dgm:t>
    </dgm:pt>
    <dgm:pt modelId="{5606D191-B6BE-4FBA-925D-23D5F6118D87}" type="pres">
      <dgm:prSet presAssocID="{985F69AC-63A6-4A8B-A972-415397606DDD}" presName="node" presStyleLbl="node1" presStyleIdx="0" presStyleCnt="5" custScaleX="444734" custScaleY="43769">
        <dgm:presLayoutVars>
          <dgm:bulletEnabled val="1"/>
        </dgm:presLayoutVars>
      </dgm:prSet>
      <dgm:spPr/>
      <dgm:t>
        <a:bodyPr/>
        <a:lstStyle/>
        <a:p>
          <a:endParaRPr lang="en-US"/>
        </a:p>
      </dgm:t>
    </dgm:pt>
    <dgm:pt modelId="{B8DF2F4A-3370-444B-BFD7-725CD142D371}" type="pres">
      <dgm:prSet presAssocID="{ED909E44-8D36-43CC-AC97-AB81E58DCD83}" presName="sibTrans" presStyleCnt="0"/>
      <dgm:spPr/>
    </dgm:pt>
    <dgm:pt modelId="{3E28D2F9-3369-4F60-A3CA-4151BAB85834}" type="pres">
      <dgm:prSet presAssocID="{4F65FD8F-FA38-4970-A416-2687AD6345AD}" presName="node" presStyleLbl="node1" presStyleIdx="1" presStyleCnt="5" custScaleX="220730" custScaleY="43769">
        <dgm:presLayoutVars>
          <dgm:bulletEnabled val="1"/>
        </dgm:presLayoutVars>
      </dgm:prSet>
      <dgm:spPr/>
      <dgm:t>
        <a:bodyPr/>
        <a:lstStyle/>
        <a:p>
          <a:endParaRPr lang="en-US"/>
        </a:p>
      </dgm:t>
    </dgm:pt>
    <dgm:pt modelId="{A3EB17F0-8611-4517-9E18-659E40AF1224}" type="pres">
      <dgm:prSet presAssocID="{4B305234-0DE4-4958-A74A-9A49A35E163A}" presName="sibTrans" presStyleCnt="0"/>
      <dgm:spPr/>
    </dgm:pt>
    <dgm:pt modelId="{E61369AD-CD9D-449D-BAD9-A6F3AC8CB88D}" type="pres">
      <dgm:prSet presAssocID="{B0AC8388-E68E-4F6E-AF5C-B00BB5F28100}" presName="node" presStyleLbl="node1" presStyleIdx="2" presStyleCnt="5" custScaleX="213711" custScaleY="43769">
        <dgm:presLayoutVars>
          <dgm:bulletEnabled val="1"/>
        </dgm:presLayoutVars>
      </dgm:prSet>
      <dgm:spPr/>
      <dgm:t>
        <a:bodyPr/>
        <a:lstStyle/>
        <a:p>
          <a:endParaRPr lang="en-US"/>
        </a:p>
      </dgm:t>
    </dgm:pt>
    <dgm:pt modelId="{D325A7E6-0B73-4231-AE15-D759B3BBF118}" type="pres">
      <dgm:prSet presAssocID="{911D6253-42D1-4EA2-AA77-CDD3DCC5CFE9}" presName="sibTrans" presStyleCnt="0"/>
      <dgm:spPr/>
    </dgm:pt>
    <dgm:pt modelId="{D5A0320E-3CC8-4070-9480-883619D204C3}" type="pres">
      <dgm:prSet presAssocID="{B7DBA7D6-8932-47AD-9369-89F9E7AED4BD}" presName="node" presStyleLbl="node1" presStyleIdx="3" presStyleCnt="5" custScaleX="442961" custScaleY="61884">
        <dgm:presLayoutVars>
          <dgm:bulletEnabled val="1"/>
        </dgm:presLayoutVars>
      </dgm:prSet>
      <dgm:spPr/>
      <dgm:t>
        <a:bodyPr/>
        <a:lstStyle/>
        <a:p>
          <a:endParaRPr lang="en-US"/>
        </a:p>
      </dgm:t>
    </dgm:pt>
    <dgm:pt modelId="{0363B16D-0669-457E-AB2F-0F5AAF239563}" type="pres">
      <dgm:prSet presAssocID="{B9647CEE-5017-4AD7-AF2B-954F6A733B72}" presName="sibTrans" presStyleCnt="0"/>
      <dgm:spPr/>
    </dgm:pt>
    <dgm:pt modelId="{342ED3C5-7EEF-43B3-A6FE-902F6009F2DF}" type="pres">
      <dgm:prSet presAssocID="{FA2BB1D3-C01B-4CB3-A1E9-FE0638176A39}" presName="node" presStyleLbl="node1" presStyleIdx="4" presStyleCnt="5" custScaleX="443290" custScaleY="61344" custLinFactNeighborX="906" custLinFactNeighborY="-4985">
        <dgm:presLayoutVars>
          <dgm:bulletEnabled val="1"/>
        </dgm:presLayoutVars>
      </dgm:prSet>
      <dgm:spPr/>
      <dgm:t>
        <a:bodyPr/>
        <a:lstStyle/>
        <a:p>
          <a:endParaRPr lang="en-US"/>
        </a:p>
      </dgm:t>
    </dgm:pt>
  </dgm:ptLst>
  <dgm:cxnLst>
    <dgm:cxn modelId="{01030EC5-3566-4954-B11A-E515D58C2081}" type="presOf" srcId="{9811831B-D6D3-4D60-BA8E-A0B1F4DBB923}" destId="{113B7BBB-D733-4D53-A45E-0DCBA7DC6A78}" srcOrd="0" destOrd="0" presId="urn:microsoft.com/office/officeart/2005/8/layout/default"/>
    <dgm:cxn modelId="{2B6C5EE9-98C3-4848-A7F8-A9061A01E10C}" srcId="{9811831B-D6D3-4D60-BA8E-A0B1F4DBB923}" destId="{4F65FD8F-FA38-4970-A416-2687AD6345AD}" srcOrd="1" destOrd="0" parTransId="{C25EF535-5B6E-4ED6-9D18-35BEDDB07372}" sibTransId="{4B305234-0DE4-4958-A74A-9A49A35E163A}"/>
    <dgm:cxn modelId="{B1B286D0-C420-4F6F-872E-C35E56B0274D}" type="presOf" srcId="{985F69AC-63A6-4A8B-A972-415397606DDD}" destId="{5606D191-B6BE-4FBA-925D-23D5F6118D87}" srcOrd="0" destOrd="0" presId="urn:microsoft.com/office/officeart/2005/8/layout/default"/>
    <dgm:cxn modelId="{6C0E800C-F8B9-4A06-A170-295F93B06713}" srcId="{9811831B-D6D3-4D60-BA8E-A0B1F4DBB923}" destId="{FA2BB1D3-C01B-4CB3-A1E9-FE0638176A39}" srcOrd="4" destOrd="0" parTransId="{859EE04A-7E91-4576-84C1-AE9E77650232}" sibTransId="{F32B3D23-79D1-4540-B356-C1706A4C00F0}"/>
    <dgm:cxn modelId="{EA3CBEE8-5B09-42DB-9891-141D2332E389}" type="presOf" srcId="{4F65FD8F-FA38-4970-A416-2687AD6345AD}" destId="{3E28D2F9-3369-4F60-A3CA-4151BAB85834}" srcOrd="0" destOrd="0" presId="urn:microsoft.com/office/officeart/2005/8/layout/default"/>
    <dgm:cxn modelId="{CD20643D-3B5D-437A-BB39-77CBF4567AAE}" type="presOf" srcId="{B7DBA7D6-8932-47AD-9369-89F9E7AED4BD}" destId="{D5A0320E-3CC8-4070-9480-883619D204C3}" srcOrd="0" destOrd="0" presId="urn:microsoft.com/office/officeart/2005/8/layout/default"/>
    <dgm:cxn modelId="{32A4F483-84AF-48F0-883E-3959F7105D8F}" type="presOf" srcId="{B0AC8388-E68E-4F6E-AF5C-B00BB5F28100}" destId="{E61369AD-CD9D-449D-BAD9-A6F3AC8CB88D}" srcOrd="0" destOrd="0" presId="urn:microsoft.com/office/officeart/2005/8/layout/default"/>
    <dgm:cxn modelId="{AB25A49D-87B3-4064-A54C-B8288D16A79C}" srcId="{9811831B-D6D3-4D60-BA8E-A0B1F4DBB923}" destId="{B0AC8388-E68E-4F6E-AF5C-B00BB5F28100}" srcOrd="2" destOrd="0" parTransId="{842529F9-33E2-4506-BFE8-DF7A4E8C82E7}" sibTransId="{911D6253-42D1-4EA2-AA77-CDD3DCC5CFE9}"/>
    <dgm:cxn modelId="{C8EC46E0-7349-4D56-817A-BE2911D704D2}" srcId="{9811831B-D6D3-4D60-BA8E-A0B1F4DBB923}" destId="{B7DBA7D6-8932-47AD-9369-89F9E7AED4BD}" srcOrd="3" destOrd="0" parTransId="{FB9AF69E-086A-4CDC-97E6-396C2A7D840C}" sibTransId="{B9647CEE-5017-4AD7-AF2B-954F6A733B72}"/>
    <dgm:cxn modelId="{75F9EE3D-DE1D-412B-BD7A-14752F50FDEA}" type="presOf" srcId="{FA2BB1D3-C01B-4CB3-A1E9-FE0638176A39}" destId="{342ED3C5-7EEF-43B3-A6FE-902F6009F2DF}" srcOrd="0" destOrd="0" presId="urn:microsoft.com/office/officeart/2005/8/layout/default"/>
    <dgm:cxn modelId="{8A15946B-E4C1-477A-A631-FB6A6A7CA714}" srcId="{9811831B-D6D3-4D60-BA8E-A0B1F4DBB923}" destId="{985F69AC-63A6-4A8B-A972-415397606DDD}" srcOrd="0" destOrd="0" parTransId="{4E2A6CC9-D7A9-4552-86FF-3A65E24E95BE}" sibTransId="{ED909E44-8D36-43CC-AC97-AB81E58DCD83}"/>
    <dgm:cxn modelId="{7AFF4BE8-7992-416B-840E-80927CCDBFEC}" type="presParOf" srcId="{113B7BBB-D733-4D53-A45E-0DCBA7DC6A78}" destId="{5606D191-B6BE-4FBA-925D-23D5F6118D87}" srcOrd="0" destOrd="0" presId="urn:microsoft.com/office/officeart/2005/8/layout/default"/>
    <dgm:cxn modelId="{E435E2B8-D05E-4AE0-8809-A9906D479DC6}" type="presParOf" srcId="{113B7BBB-D733-4D53-A45E-0DCBA7DC6A78}" destId="{B8DF2F4A-3370-444B-BFD7-725CD142D371}" srcOrd="1" destOrd="0" presId="urn:microsoft.com/office/officeart/2005/8/layout/default"/>
    <dgm:cxn modelId="{22EC602B-3B1F-482E-94EA-411FED4CE618}" type="presParOf" srcId="{113B7BBB-D733-4D53-A45E-0DCBA7DC6A78}" destId="{3E28D2F9-3369-4F60-A3CA-4151BAB85834}" srcOrd="2" destOrd="0" presId="urn:microsoft.com/office/officeart/2005/8/layout/default"/>
    <dgm:cxn modelId="{5CBC9732-8B91-4279-AA40-53652C5749BB}" type="presParOf" srcId="{113B7BBB-D733-4D53-A45E-0DCBA7DC6A78}" destId="{A3EB17F0-8611-4517-9E18-659E40AF1224}" srcOrd="3" destOrd="0" presId="urn:microsoft.com/office/officeart/2005/8/layout/default"/>
    <dgm:cxn modelId="{4D64838C-1270-4756-B9A7-783D3E75C8BD}" type="presParOf" srcId="{113B7BBB-D733-4D53-A45E-0DCBA7DC6A78}" destId="{E61369AD-CD9D-449D-BAD9-A6F3AC8CB88D}" srcOrd="4" destOrd="0" presId="urn:microsoft.com/office/officeart/2005/8/layout/default"/>
    <dgm:cxn modelId="{A9B64F54-A5AC-4AEA-8CED-E2568AFD6F04}" type="presParOf" srcId="{113B7BBB-D733-4D53-A45E-0DCBA7DC6A78}" destId="{D325A7E6-0B73-4231-AE15-D759B3BBF118}" srcOrd="5" destOrd="0" presId="urn:microsoft.com/office/officeart/2005/8/layout/default"/>
    <dgm:cxn modelId="{2F876B2A-CA74-41A9-9CFA-B32974EEFA00}" type="presParOf" srcId="{113B7BBB-D733-4D53-A45E-0DCBA7DC6A78}" destId="{D5A0320E-3CC8-4070-9480-883619D204C3}" srcOrd="6" destOrd="0" presId="urn:microsoft.com/office/officeart/2005/8/layout/default"/>
    <dgm:cxn modelId="{8C7DD59B-D2BA-452D-915D-3675F622703C}" type="presParOf" srcId="{113B7BBB-D733-4D53-A45E-0DCBA7DC6A78}" destId="{0363B16D-0669-457E-AB2F-0F5AAF239563}" srcOrd="7" destOrd="0" presId="urn:microsoft.com/office/officeart/2005/8/layout/default"/>
    <dgm:cxn modelId="{969E0757-A989-4FCC-A14A-82DEFECD2C20}" type="presParOf" srcId="{113B7BBB-D733-4D53-A45E-0DCBA7DC6A78}" destId="{342ED3C5-7EEF-43B3-A6FE-902F6009F2DF}"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06D191-B6BE-4FBA-925D-23D5F6118D87}">
      <dsp:nvSpPr>
        <dsp:cNvPr id="0" name=""/>
        <dsp:cNvSpPr/>
      </dsp:nvSpPr>
      <dsp:spPr>
        <a:xfrm>
          <a:off x="3860" y="858025"/>
          <a:ext cx="7102691" cy="419411"/>
        </a:xfrm>
        <a:prstGeom prst="rect">
          <a:avLst/>
        </a:prstGeom>
        <a:solidFill>
          <a:srgbClr val="0070C0">
            <a:alpha val="65000"/>
          </a:srgb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buNone/>
          </a:pPr>
          <a:r>
            <a:rPr lang="en-US" sz="1400" kern="1200" dirty="0">
              <a:solidFill>
                <a:schemeClr val="tx1"/>
              </a:solidFill>
              <a:latin typeface="Cousine" panose="020B0604020202020204" charset="0"/>
              <a:ea typeface="+mn-ea"/>
              <a:cs typeface="Cousine" panose="020B0604020202020204" charset="0"/>
            </a:rPr>
            <a:t>English - Show user a message of “Hello World!”</a:t>
          </a:r>
          <a:endParaRPr lang="en-ZA" sz="1400" kern="1200" dirty="0">
            <a:solidFill>
              <a:schemeClr val="tx1"/>
            </a:solidFill>
            <a:latin typeface="Cousine" panose="020B0604020202020204" charset="0"/>
            <a:ea typeface="+mn-ea"/>
            <a:cs typeface="Cousine" panose="020B0604020202020204" charset="0"/>
          </a:endParaRPr>
        </a:p>
      </dsp:txBody>
      <dsp:txXfrm>
        <a:off x="3860" y="858025"/>
        <a:ext cx="7102691" cy="419411"/>
      </dsp:txXfrm>
    </dsp:sp>
    <dsp:sp modelId="{3E28D2F9-3369-4F60-A3CA-4151BAB85834}">
      <dsp:nvSpPr>
        <dsp:cNvPr id="0" name=""/>
        <dsp:cNvSpPr/>
      </dsp:nvSpPr>
      <dsp:spPr>
        <a:xfrm>
          <a:off x="6199" y="1437143"/>
          <a:ext cx="3525202" cy="419411"/>
        </a:xfrm>
        <a:prstGeom prst="rect">
          <a:avLst/>
        </a:prstGeom>
        <a:solidFill>
          <a:srgbClr val="00B0F0">
            <a:alpha val="65000"/>
          </a:srgb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buNone/>
          </a:pPr>
          <a:r>
            <a:rPr lang="en-US" sz="1400" kern="1200" dirty="0">
              <a:solidFill>
                <a:schemeClr val="tx1"/>
              </a:solidFill>
              <a:latin typeface="Cousine" panose="020B0604020202020204" charset="0"/>
              <a:ea typeface="+mn-ea"/>
              <a:cs typeface="Cousine" panose="020B0604020202020204" charset="0"/>
            </a:rPr>
            <a:t>C# - </a:t>
          </a:r>
          <a:r>
            <a:rPr kumimoji="0" lang="en-US" sz="1400" b="0" i="0" u="none" strike="noStrike" kern="1200" cap="none" spc="0" normalizeH="0" baseline="0" noProof="0" dirty="0" err="1">
              <a:ln>
                <a:noFill/>
              </a:ln>
              <a:solidFill>
                <a:schemeClr val="tx1"/>
              </a:solidFill>
              <a:effectLst/>
              <a:uLnTx/>
              <a:uFillTx/>
              <a:latin typeface="Cousine" panose="020B0604020202020204" charset="0"/>
              <a:cs typeface="Cousine" panose="020B0604020202020204" charset="0"/>
            </a:rPr>
            <a:t>Console.WriteLine</a:t>
          </a:r>
          <a:r>
            <a:rPr kumimoji="0" lang="en-US" sz="1400" b="0" i="0" u="none" strike="noStrike" kern="1200" cap="none" spc="0" normalizeH="0" baseline="0" noProof="0" dirty="0">
              <a:ln>
                <a:noFill/>
              </a:ln>
              <a:solidFill>
                <a:schemeClr val="tx1"/>
              </a:solidFill>
              <a:effectLst/>
              <a:uLnTx/>
              <a:uFillTx/>
              <a:latin typeface="Cousine" panose="020B0604020202020204" charset="0"/>
              <a:cs typeface="Cousine" panose="020B0604020202020204" charset="0"/>
            </a:rPr>
            <a:t>(“Hello World”)</a:t>
          </a:r>
          <a:endParaRPr lang="en-ZA" sz="1400" kern="1200" dirty="0">
            <a:solidFill>
              <a:schemeClr val="tx1"/>
            </a:solidFill>
            <a:latin typeface="Cousine" panose="020B0604020202020204" charset="0"/>
            <a:ea typeface="+mn-ea"/>
            <a:cs typeface="Cousine" panose="020B0604020202020204" charset="0"/>
          </a:endParaRPr>
        </a:p>
      </dsp:txBody>
      <dsp:txXfrm>
        <a:off x="6199" y="1437143"/>
        <a:ext cx="3525202" cy="419411"/>
      </dsp:txXfrm>
    </dsp:sp>
    <dsp:sp modelId="{E61369AD-CD9D-449D-BAD9-A6F3AC8CB88D}">
      <dsp:nvSpPr>
        <dsp:cNvPr id="0" name=""/>
        <dsp:cNvSpPr/>
      </dsp:nvSpPr>
      <dsp:spPr>
        <a:xfrm>
          <a:off x="3691108" y="1437143"/>
          <a:ext cx="3413103" cy="419411"/>
        </a:xfrm>
        <a:prstGeom prst="rect">
          <a:avLst/>
        </a:prstGeom>
        <a:solidFill>
          <a:srgbClr val="00B0F0">
            <a:alpha val="65000"/>
          </a:srgb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buNone/>
          </a:pPr>
          <a:r>
            <a:rPr lang="en-US" sz="1400" kern="1200" dirty="0">
              <a:solidFill>
                <a:schemeClr val="tx1"/>
              </a:solidFill>
              <a:latin typeface="Cousine" panose="020B0604020202020204" charset="0"/>
              <a:ea typeface="+mn-ea"/>
              <a:cs typeface="Cousine" panose="020B0604020202020204" charset="0"/>
            </a:rPr>
            <a:t>Python - print(“Hello World!”)</a:t>
          </a:r>
          <a:endParaRPr lang="en-ZA" sz="1400" kern="1200" dirty="0">
            <a:solidFill>
              <a:schemeClr val="tx1"/>
            </a:solidFill>
            <a:latin typeface="Cousine" panose="020B0604020202020204" charset="0"/>
            <a:ea typeface="+mn-ea"/>
            <a:cs typeface="Cousine" panose="020B0604020202020204" charset="0"/>
          </a:endParaRPr>
        </a:p>
      </dsp:txBody>
      <dsp:txXfrm>
        <a:off x="3691108" y="1437143"/>
        <a:ext cx="3413103" cy="419411"/>
      </dsp:txXfrm>
    </dsp:sp>
    <dsp:sp modelId="{D5A0320E-3CC8-4070-9480-883619D204C3}">
      <dsp:nvSpPr>
        <dsp:cNvPr id="0" name=""/>
        <dsp:cNvSpPr/>
      </dsp:nvSpPr>
      <dsp:spPr>
        <a:xfrm>
          <a:off x="18018" y="2016261"/>
          <a:ext cx="7074375" cy="592996"/>
        </a:xfrm>
        <a:prstGeom prst="rect">
          <a:avLst/>
        </a:prstGeom>
        <a:solidFill>
          <a:srgbClr val="FFC000">
            <a:alpha val="65000"/>
          </a:srgb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buNone/>
          </a:pPr>
          <a:r>
            <a:rPr lang="en-US" sz="1400" kern="1200" dirty="0">
              <a:solidFill>
                <a:schemeClr val="tx1"/>
              </a:solidFill>
              <a:latin typeface="Cousine" panose="020B0604020202020204" charset="0"/>
              <a:ea typeface="+mn-ea"/>
              <a:cs typeface="Cousine" panose="020B0604020202020204" charset="0"/>
            </a:rPr>
            <a:t>Compiler  (</a:t>
          </a:r>
          <a:r>
            <a:rPr lang="en-US" sz="1400" b="0" i="0" kern="1200" dirty="0">
              <a:solidFill>
                <a:schemeClr val="tx1"/>
              </a:solidFill>
              <a:latin typeface="Cousine" panose="020B0604020202020204" charset="0"/>
              <a:cs typeface="Cousine" panose="020B0604020202020204" charset="0"/>
            </a:rPr>
            <a:t>translates source code from a high-level language to lower level)</a:t>
          </a:r>
          <a:endParaRPr lang="en-ZA" sz="1400" kern="1200" dirty="0">
            <a:solidFill>
              <a:schemeClr val="tx1"/>
            </a:solidFill>
            <a:latin typeface="Cousine" panose="020B0604020202020204" charset="0"/>
            <a:ea typeface="+mn-ea"/>
            <a:cs typeface="Cousine" panose="020B0604020202020204" charset="0"/>
          </a:endParaRPr>
        </a:p>
      </dsp:txBody>
      <dsp:txXfrm>
        <a:off x="18018" y="2016261"/>
        <a:ext cx="7074375" cy="592996"/>
      </dsp:txXfrm>
    </dsp:sp>
    <dsp:sp modelId="{342ED3C5-7EEF-43B3-A6FE-902F6009F2DF}">
      <dsp:nvSpPr>
        <dsp:cNvPr id="0" name=""/>
        <dsp:cNvSpPr/>
      </dsp:nvSpPr>
      <dsp:spPr>
        <a:xfrm>
          <a:off x="29860" y="2721196"/>
          <a:ext cx="7079630" cy="587822"/>
        </a:xfrm>
        <a:prstGeom prst="rect">
          <a:avLst/>
        </a:prstGeom>
        <a:solidFill>
          <a:srgbClr val="00B050">
            <a:alpha val="65000"/>
          </a:srgb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buNone/>
          </a:pPr>
          <a:r>
            <a:rPr lang="en-ZA" sz="1400" kern="1200" dirty="0">
              <a:solidFill>
                <a:schemeClr val="tx1"/>
              </a:solidFill>
              <a:latin typeface="Cousine" panose="020B0604020202020204" charset="0"/>
              <a:ea typeface="+mn-ea"/>
              <a:cs typeface="Cousine" panose="020B0604020202020204" charset="0"/>
            </a:rPr>
            <a:t>01001000 01100101 01101100 01101100 01101111 00100000 01010111 01101111 01110010 01101100 01100100 00100001</a:t>
          </a:r>
        </a:p>
      </dsp:txBody>
      <dsp:txXfrm>
        <a:off x="29860" y="2721196"/>
        <a:ext cx="7079630" cy="58782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3E8F92-E461-DB44-B385-DC51129312E1}" type="datetimeFigureOut">
              <a:rPr lang="en-US" smtClean="0"/>
              <a:t>21/02/2022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84AE9F-FFD9-FF4C-A196-E789BBA95978}" type="slidenum">
              <a:rPr lang="en-US" smtClean="0"/>
              <a:t>‹#›</a:t>
            </a:fld>
            <a:endParaRPr lang="en-US"/>
          </a:p>
        </p:txBody>
      </p:sp>
    </p:spTree>
    <p:extLst>
      <p:ext uri="{BB962C8B-B14F-4D97-AF65-F5344CB8AC3E}">
        <p14:creationId xmlns:p14="http://schemas.microsoft.com/office/powerpoint/2010/main" val="995614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todays talk on How to speak developer 101</a:t>
            </a:r>
          </a:p>
          <a:p>
            <a:r>
              <a:rPr lang="en-US" dirty="0" smtClean="0"/>
              <a:t>This is the first talk for the year, we’ll be covering some generals concepts and buzz words that you might have</a:t>
            </a:r>
            <a:r>
              <a:rPr lang="en-US" baseline="0" dirty="0" smtClean="0"/>
              <a:t> heard at some point</a:t>
            </a:r>
            <a:endParaRPr lang="en-US" dirty="0" smtClean="0"/>
          </a:p>
          <a:p>
            <a:r>
              <a:rPr lang="en-US" dirty="0" smtClean="0"/>
              <a:t>We</a:t>
            </a:r>
            <a:r>
              <a:rPr lang="en-US" baseline="0" dirty="0" smtClean="0"/>
              <a:t> will be doing a series of 101 talks for the rest of the year covering topics like Business Analysis 101 UX 101</a:t>
            </a:r>
          </a:p>
          <a:p>
            <a:r>
              <a:rPr lang="en-US" baseline="0" dirty="0" smtClean="0"/>
              <a:t>You don’t need any prior knowledge to join these talks</a:t>
            </a:r>
          </a:p>
          <a:p>
            <a:r>
              <a:rPr lang="en-US" baseline="0" dirty="0" smtClean="0"/>
              <a:t>Looking forward to seeing you all throughout the year</a:t>
            </a:r>
          </a:p>
        </p:txBody>
      </p:sp>
      <p:sp>
        <p:nvSpPr>
          <p:cNvPr id="4" name="Slide Number Placeholder 3"/>
          <p:cNvSpPr>
            <a:spLocks noGrp="1"/>
          </p:cNvSpPr>
          <p:nvPr>
            <p:ph type="sldNum" sz="quarter" idx="10"/>
          </p:nvPr>
        </p:nvSpPr>
        <p:spPr/>
        <p:txBody>
          <a:bodyPr/>
          <a:lstStyle/>
          <a:p>
            <a:fld id="{7B84AE9F-FFD9-FF4C-A196-E789BBA95978}" type="slidenum">
              <a:rPr lang="en-US" smtClean="0"/>
              <a:t>1</a:t>
            </a:fld>
            <a:endParaRPr lang="en-US"/>
          </a:p>
        </p:txBody>
      </p:sp>
    </p:spTree>
    <p:extLst>
      <p:ext uri="{BB962C8B-B14F-4D97-AF65-F5344CB8AC3E}">
        <p14:creationId xmlns:p14="http://schemas.microsoft.com/office/powerpoint/2010/main" val="3983062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anyone know what the SDLC is?</a:t>
            </a:r>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10</a:t>
            </a:fld>
            <a:endParaRPr lang="en-US"/>
          </a:p>
        </p:txBody>
      </p:sp>
    </p:spTree>
    <p:extLst>
      <p:ext uri="{BB962C8B-B14F-4D97-AF65-F5344CB8AC3E}">
        <p14:creationId xmlns:p14="http://schemas.microsoft.com/office/powerpoint/2010/main" val="4207520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Requirements gathering: Understand the business domain and business rules.</a:t>
            </a:r>
          </a:p>
          <a:p>
            <a:endParaRPr lang="en-ZA" dirty="0" smtClean="0"/>
          </a:p>
          <a:p>
            <a:r>
              <a:rPr lang="en-ZA" dirty="0" smtClean="0"/>
              <a:t>Analysis: Elicit and document business and functional requirements that satisfy the business rules.</a:t>
            </a:r>
          </a:p>
          <a:p>
            <a:endParaRPr lang="en-ZA" dirty="0" smtClean="0"/>
          </a:p>
          <a:p>
            <a:r>
              <a:rPr lang="en-ZA" dirty="0" smtClean="0"/>
              <a:t>Planning: Do</a:t>
            </a:r>
            <a:r>
              <a:rPr lang="en-ZA" baseline="0" dirty="0" smtClean="0"/>
              <a:t> we have enough funding / resources to work on the project to meet the schedule, What is the scope of the system, the objectives of the new system</a:t>
            </a:r>
          </a:p>
          <a:p>
            <a:r>
              <a:rPr lang="en-ZA" baseline="0" dirty="0" smtClean="0"/>
              <a:t>Helps identify issues that may effect development</a:t>
            </a:r>
            <a:endParaRPr lang="en-ZA" dirty="0" smtClean="0"/>
          </a:p>
          <a:p>
            <a:endParaRPr lang="en-ZA" dirty="0" smtClean="0"/>
          </a:p>
          <a:p>
            <a:r>
              <a:rPr lang="en-ZA" dirty="0" smtClean="0"/>
              <a:t>Design: Screens, user journey, and technical architecture.</a:t>
            </a:r>
          </a:p>
          <a:p>
            <a:endParaRPr lang="en-ZA" dirty="0" smtClean="0"/>
          </a:p>
          <a:p>
            <a:r>
              <a:rPr lang="en-ZA" dirty="0" smtClean="0"/>
              <a:t>Development: Implement the functional requirements and screen designs using coding languages.</a:t>
            </a:r>
          </a:p>
          <a:p>
            <a:endParaRPr lang="en-ZA" dirty="0" smtClean="0"/>
          </a:p>
          <a:p>
            <a:r>
              <a:rPr lang="en-ZA" dirty="0" smtClean="0"/>
              <a:t>Testing:</a:t>
            </a:r>
          </a:p>
          <a:p>
            <a:pPr lvl="1"/>
            <a:r>
              <a:rPr lang="en-ZA" dirty="0" smtClean="0"/>
              <a:t>By developers to ensure that the </a:t>
            </a:r>
            <a:r>
              <a:rPr lang="en-ZA" b="1" dirty="0" smtClean="0"/>
              <a:t>code</a:t>
            </a:r>
            <a:r>
              <a:rPr lang="en-ZA" dirty="0" smtClean="0"/>
              <a:t> behaves as the developer intended it to.</a:t>
            </a:r>
          </a:p>
          <a:p>
            <a:pPr lvl="1"/>
            <a:r>
              <a:rPr lang="en-ZA" dirty="0" smtClean="0"/>
              <a:t>By testers to ensure that the </a:t>
            </a:r>
            <a:r>
              <a:rPr lang="en-ZA" b="1" dirty="0" smtClean="0"/>
              <a:t>system</a:t>
            </a:r>
            <a:r>
              <a:rPr lang="en-ZA" dirty="0" smtClean="0"/>
              <a:t> behaves as intended and that the business rules are satisfied.</a:t>
            </a:r>
          </a:p>
          <a:p>
            <a:pPr lvl="0"/>
            <a:r>
              <a:rPr lang="en-ZA" dirty="0" smtClean="0"/>
              <a:t>Implementation: Ensure that the software is distributed to users. This may be through a physical medium (such as CDs), or an online distribution platform. One example of an online distribution platform is the App store you access using your </a:t>
            </a:r>
            <a:r>
              <a:rPr lang="en-ZA" dirty="0" err="1" smtClean="0"/>
              <a:t>cellphone</a:t>
            </a:r>
            <a:r>
              <a:rPr lang="en-ZA" dirty="0" smtClean="0"/>
              <a:t>.</a:t>
            </a:r>
          </a:p>
          <a:p>
            <a:pPr lvl="0"/>
            <a:endParaRPr lang="en-ZA" dirty="0" smtClean="0"/>
          </a:p>
          <a:p>
            <a:pPr lvl="0"/>
            <a:r>
              <a:rPr lang="en-ZA" dirty="0" smtClean="0"/>
              <a:t>Maintenance: Ongoing support and bug-fixes. (Note that a “bug” is </a:t>
            </a:r>
            <a:r>
              <a:rPr lang="en-US" sz="1100" b="0" i="0" u="none" strike="noStrike" cap="none" dirty="0" smtClean="0">
                <a:solidFill>
                  <a:srgbClr val="000000"/>
                </a:solidFill>
                <a:effectLst/>
                <a:latin typeface="Arial"/>
                <a:ea typeface="Arial"/>
                <a:cs typeface="Arial"/>
                <a:sym typeface="Arial"/>
              </a:rPr>
              <a:t>an error, flaw or fault in software that causes it to produce an incorrect or unexpected result, or to behave in unintended ways)</a:t>
            </a:r>
            <a:endParaRPr lang="en-ZA" dirty="0" smtClean="0"/>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11</a:t>
            </a:fld>
            <a:endParaRPr lang="en-US"/>
          </a:p>
        </p:txBody>
      </p:sp>
    </p:spTree>
    <p:extLst>
      <p:ext uri="{BB962C8B-B14F-4D97-AF65-F5344CB8AC3E}">
        <p14:creationId xmlns:p14="http://schemas.microsoft.com/office/powerpoint/2010/main" val="1406907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Requirements gathering: Understand the business domain and business rules.</a:t>
            </a:r>
          </a:p>
          <a:p>
            <a:endParaRPr lang="en-ZA" dirty="0" smtClean="0"/>
          </a:p>
          <a:p>
            <a:r>
              <a:rPr lang="en-ZA" dirty="0" smtClean="0"/>
              <a:t>Analysis: Elicit and document business and functional requirements that satisfy the business rules</a:t>
            </a:r>
            <a:r>
              <a:rPr lang="en-ZA" dirty="0" smtClean="0"/>
              <a:t>.</a:t>
            </a:r>
          </a:p>
          <a:p>
            <a:endParaRPr lang="en-ZA" dirty="0" smtClean="0"/>
          </a:p>
          <a:p>
            <a:r>
              <a:rPr lang="en-ZA" dirty="0" smtClean="0"/>
              <a:t>Planning: Do</a:t>
            </a:r>
            <a:r>
              <a:rPr lang="en-ZA" baseline="0" dirty="0" smtClean="0"/>
              <a:t> we have enough funding / resources to work on the project to meet the schedule, What is the scope of the system, the objectives of the new system</a:t>
            </a:r>
          </a:p>
          <a:p>
            <a:r>
              <a:rPr lang="en-ZA" baseline="0" dirty="0" smtClean="0"/>
              <a:t>Helps identify issues that may effect development</a:t>
            </a:r>
            <a:endParaRPr lang="en-ZA" dirty="0" smtClean="0"/>
          </a:p>
          <a:p>
            <a:endParaRPr lang="en-ZA" dirty="0" smtClean="0"/>
          </a:p>
          <a:p>
            <a:r>
              <a:rPr lang="en-ZA" dirty="0" smtClean="0"/>
              <a:t>Design: Screens, user journey, and technical architecture.</a:t>
            </a:r>
          </a:p>
          <a:p>
            <a:endParaRPr lang="en-ZA" dirty="0" smtClean="0"/>
          </a:p>
          <a:p>
            <a:r>
              <a:rPr lang="en-ZA" dirty="0" smtClean="0"/>
              <a:t>Development: Implement the functional requirements and screen designs using coding languages.</a:t>
            </a:r>
          </a:p>
          <a:p>
            <a:endParaRPr lang="en-ZA" dirty="0" smtClean="0"/>
          </a:p>
          <a:p>
            <a:r>
              <a:rPr lang="en-ZA" dirty="0" smtClean="0"/>
              <a:t>Testing:</a:t>
            </a:r>
          </a:p>
          <a:p>
            <a:pPr lvl="1"/>
            <a:r>
              <a:rPr lang="en-ZA" dirty="0" smtClean="0"/>
              <a:t>By developers to ensure that the </a:t>
            </a:r>
            <a:r>
              <a:rPr lang="en-ZA" b="1" dirty="0" smtClean="0"/>
              <a:t>code</a:t>
            </a:r>
            <a:r>
              <a:rPr lang="en-ZA" dirty="0" smtClean="0"/>
              <a:t> behaves as the developer intended it to.</a:t>
            </a:r>
          </a:p>
          <a:p>
            <a:pPr lvl="1"/>
            <a:r>
              <a:rPr lang="en-ZA" dirty="0" smtClean="0"/>
              <a:t>By testers to ensure that the </a:t>
            </a:r>
            <a:r>
              <a:rPr lang="en-ZA" b="1" dirty="0" smtClean="0"/>
              <a:t>system</a:t>
            </a:r>
            <a:r>
              <a:rPr lang="en-ZA" dirty="0" smtClean="0"/>
              <a:t> behaves as intended and that the business rules are satisfied.</a:t>
            </a:r>
          </a:p>
          <a:p>
            <a:pPr lvl="0"/>
            <a:r>
              <a:rPr lang="en-ZA" dirty="0" smtClean="0"/>
              <a:t>Implementation: Ensure that the software is distributed to users. This may be through a physical medium (such as CDs), or an online distribution platform. One example of an online distribution platform is the App store you access using your </a:t>
            </a:r>
            <a:r>
              <a:rPr lang="en-ZA" dirty="0" err="1" smtClean="0"/>
              <a:t>cellphone</a:t>
            </a:r>
            <a:r>
              <a:rPr lang="en-ZA" dirty="0" smtClean="0"/>
              <a:t>.</a:t>
            </a:r>
          </a:p>
          <a:p>
            <a:pPr lvl="0"/>
            <a:endParaRPr lang="en-ZA" dirty="0" smtClean="0"/>
          </a:p>
          <a:p>
            <a:pPr lvl="0"/>
            <a:r>
              <a:rPr lang="en-ZA" dirty="0" smtClean="0"/>
              <a:t>Maintenance: Ongoing support and bug-fixes. (Note that a “bug” is </a:t>
            </a:r>
            <a:r>
              <a:rPr lang="en-US" sz="1100" b="0" i="0" u="none" strike="noStrike" cap="none" dirty="0" smtClean="0">
                <a:solidFill>
                  <a:srgbClr val="000000"/>
                </a:solidFill>
                <a:effectLst/>
                <a:latin typeface="Arial"/>
                <a:ea typeface="Arial"/>
                <a:cs typeface="Arial"/>
                <a:sym typeface="Arial"/>
              </a:rPr>
              <a:t>an error, flaw or fault in software that causes it to produce an incorrect or unexpected result, or to behave in unintended ways)</a:t>
            </a:r>
            <a:endParaRPr lang="en-ZA" dirty="0" smtClean="0"/>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12</a:t>
            </a:fld>
            <a:endParaRPr lang="en-US"/>
          </a:p>
        </p:txBody>
      </p:sp>
    </p:spTree>
    <p:extLst>
      <p:ext uri="{BB962C8B-B14F-4D97-AF65-F5344CB8AC3E}">
        <p14:creationId xmlns:p14="http://schemas.microsoft.com/office/powerpoint/2010/main" val="2035122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Requirements gathering: Understand the business domain and business rules.</a:t>
            </a:r>
          </a:p>
          <a:p>
            <a:endParaRPr lang="en-ZA" dirty="0" smtClean="0"/>
          </a:p>
          <a:p>
            <a:r>
              <a:rPr lang="en-ZA" dirty="0" smtClean="0"/>
              <a:t>Analysis: Elicit and document business and functional requirements that satisfy the business rules.</a:t>
            </a:r>
          </a:p>
          <a:p>
            <a:endParaRPr lang="en-ZA" dirty="0" smtClean="0"/>
          </a:p>
          <a:p>
            <a:r>
              <a:rPr lang="en-ZA" dirty="0" smtClean="0"/>
              <a:t>Planning: Do</a:t>
            </a:r>
            <a:r>
              <a:rPr lang="en-ZA" baseline="0" dirty="0" smtClean="0"/>
              <a:t> we have enough funding / resources to work on the project to meet the schedule, What is the scope of the system, the objectives of the new system</a:t>
            </a:r>
          </a:p>
          <a:p>
            <a:r>
              <a:rPr lang="en-ZA" baseline="0" dirty="0" smtClean="0"/>
              <a:t>Helps identify issues that may effect development</a:t>
            </a:r>
            <a:endParaRPr lang="en-ZA" dirty="0" smtClean="0"/>
          </a:p>
          <a:p>
            <a:endParaRPr lang="en-ZA" dirty="0" smtClean="0"/>
          </a:p>
          <a:p>
            <a:r>
              <a:rPr lang="en-ZA" dirty="0" smtClean="0"/>
              <a:t>Design: Screens, user journey, and technical architecture.</a:t>
            </a:r>
          </a:p>
          <a:p>
            <a:endParaRPr lang="en-ZA" dirty="0" smtClean="0"/>
          </a:p>
          <a:p>
            <a:r>
              <a:rPr lang="en-ZA" dirty="0" smtClean="0"/>
              <a:t>Development: Implement the functional requirements and screen designs using coding languages.</a:t>
            </a:r>
          </a:p>
          <a:p>
            <a:endParaRPr lang="en-ZA" dirty="0" smtClean="0"/>
          </a:p>
          <a:p>
            <a:r>
              <a:rPr lang="en-ZA" dirty="0" smtClean="0"/>
              <a:t>Testing:</a:t>
            </a:r>
          </a:p>
          <a:p>
            <a:pPr lvl="1"/>
            <a:r>
              <a:rPr lang="en-ZA" dirty="0" smtClean="0"/>
              <a:t>By developers to ensure that the </a:t>
            </a:r>
            <a:r>
              <a:rPr lang="en-ZA" b="1" dirty="0" smtClean="0"/>
              <a:t>code</a:t>
            </a:r>
            <a:r>
              <a:rPr lang="en-ZA" dirty="0" smtClean="0"/>
              <a:t> behaves as the developer intended it to.</a:t>
            </a:r>
          </a:p>
          <a:p>
            <a:pPr lvl="1"/>
            <a:r>
              <a:rPr lang="en-ZA" dirty="0" smtClean="0"/>
              <a:t>By testers to ensure that the </a:t>
            </a:r>
            <a:r>
              <a:rPr lang="en-ZA" b="1" dirty="0" smtClean="0"/>
              <a:t>system</a:t>
            </a:r>
            <a:r>
              <a:rPr lang="en-ZA" dirty="0" smtClean="0"/>
              <a:t> behaves as intended and that the business rules are satisfied.</a:t>
            </a:r>
          </a:p>
          <a:p>
            <a:pPr lvl="0"/>
            <a:r>
              <a:rPr lang="en-ZA" dirty="0" smtClean="0"/>
              <a:t>Implementation: Ensure that the software is distributed to users. This may be through a physical medium (such as CDs), or an online distribution platform. One example of an online distribution platform is the App store you access using your </a:t>
            </a:r>
            <a:r>
              <a:rPr lang="en-ZA" dirty="0" err="1" smtClean="0"/>
              <a:t>cellphone</a:t>
            </a:r>
            <a:r>
              <a:rPr lang="en-ZA" dirty="0" smtClean="0"/>
              <a:t>.</a:t>
            </a:r>
          </a:p>
          <a:p>
            <a:pPr lvl="0"/>
            <a:endParaRPr lang="en-ZA" dirty="0" smtClean="0"/>
          </a:p>
          <a:p>
            <a:pPr lvl="0"/>
            <a:r>
              <a:rPr lang="en-ZA" dirty="0" smtClean="0"/>
              <a:t>Maintenance: Ongoing support and bug-fixes. (Note that a “bug” is </a:t>
            </a:r>
            <a:r>
              <a:rPr lang="en-US" sz="1100" b="0" i="0" u="none" strike="noStrike" cap="none" dirty="0" smtClean="0">
                <a:solidFill>
                  <a:srgbClr val="000000"/>
                </a:solidFill>
                <a:effectLst/>
                <a:latin typeface="Arial"/>
                <a:ea typeface="Arial"/>
                <a:cs typeface="Arial"/>
                <a:sym typeface="Arial"/>
              </a:rPr>
              <a:t>an error, flaw or fault in software that causes it to produce an incorrect or unexpected result, or to behave in unintended ways)</a:t>
            </a:r>
            <a:endParaRPr lang="en-ZA" dirty="0" smtClean="0"/>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13</a:t>
            </a:fld>
            <a:endParaRPr lang="en-US"/>
          </a:p>
        </p:txBody>
      </p:sp>
    </p:spTree>
    <p:extLst>
      <p:ext uri="{BB962C8B-B14F-4D97-AF65-F5344CB8AC3E}">
        <p14:creationId xmlns:p14="http://schemas.microsoft.com/office/powerpoint/2010/main" val="3115034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Requirements gathering: Understand the business domain and business rules.</a:t>
            </a:r>
          </a:p>
          <a:p>
            <a:endParaRPr lang="en-ZA" dirty="0" smtClean="0"/>
          </a:p>
          <a:p>
            <a:r>
              <a:rPr lang="en-ZA" dirty="0" smtClean="0"/>
              <a:t>Analysis: Elicit and document business and functional requirements that satisfy the business rules.</a:t>
            </a:r>
          </a:p>
          <a:p>
            <a:endParaRPr lang="en-ZA" dirty="0" smtClean="0"/>
          </a:p>
          <a:p>
            <a:r>
              <a:rPr lang="en-ZA" dirty="0" smtClean="0"/>
              <a:t>Planning: Do</a:t>
            </a:r>
            <a:r>
              <a:rPr lang="en-ZA" baseline="0" dirty="0" smtClean="0"/>
              <a:t> we have enough funding / resources to work on the project to meet the schedule, What is the scope of the system, the objectives of the new system</a:t>
            </a:r>
          </a:p>
          <a:p>
            <a:r>
              <a:rPr lang="en-ZA" baseline="0" dirty="0" smtClean="0"/>
              <a:t>Helps identify issues that may effect development</a:t>
            </a:r>
            <a:endParaRPr lang="en-ZA" dirty="0" smtClean="0"/>
          </a:p>
          <a:p>
            <a:endParaRPr lang="en-ZA" dirty="0" smtClean="0"/>
          </a:p>
          <a:p>
            <a:r>
              <a:rPr lang="en-ZA" dirty="0" smtClean="0"/>
              <a:t>Design: Screens, user journey, and technical architecture.</a:t>
            </a:r>
          </a:p>
          <a:p>
            <a:endParaRPr lang="en-ZA" dirty="0" smtClean="0"/>
          </a:p>
          <a:p>
            <a:r>
              <a:rPr lang="en-ZA" dirty="0" smtClean="0"/>
              <a:t>Development: Implement the functional requirements and screen designs using coding languages.</a:t>
            </a:r>
          </a:p>
          <a:p>
            <a:endParaRPr lang="en-ZA" dirty="0" smtClean="0"/>
          </a:p>
          <a:p>
            <a:r>
              <a:rPr lang="en-ZA" dirty="0" smtClean="0"/>
              <a:t>Testing:</a:t>
            </a:r>
          </a:p>
          <a:p>
            <a:pPr lvl="1"/>
            <a:r>
              <a:rPr lang="en-ZA" dirty="0" smtClean="0"/>
              <a:t>By developers to ensure that the </a:t>
            </a:r>
            <a:r>
              <a:rPr lang="en-ZA" b="1" dirty="0" smtClean="0"/>
              <a:t>code</a:t>
            </a:r>
            <a:r>
              <a:rPr lang="en-ZA" dirty="0" smtClean="0"/>
              <a:t> behaves as the developer intended it to.</a:t>
            </a:r>
          </a:p>
          <a:p>
            <a:pPr lvl="1"/>
            <a:r>
              <a:rPr lang="en-ZA" dirty="0" smtClean="0"/>
              <a:t>By testers to ensure that the </a:t>
            </a:r>
            <a:r>
              <a:rPr lang="en-ZA" b="1" dirty="0" smtClean="0"/>
              <a:t>system</a:t>
            </a:r>
            <a:r>
              <a:rPr lang="en-ZA" dirty="0" smtClean="0"/>
              <a:t> behaves as intended and that the business rules are satisfied.</a:t>
            </a:r>
          </a:p>
          <a:p>
            <a:pPr lvl="0"/>
            <a:r>
              <a:rPr lang="en-ZA" dirty="0" smtClean="0"/>
              <a:t>Implementation: Ensure that the software is distributed to users. This may be through a physical medium (such as CDs), or an online distribution platform. One example of an online distribution platform is the App store you access using your </a:t>
            </a:r>
            <a:r>
              <a:rPr lang="en-ZA" dirty="0" err="1" smtClean="0"/>
              <a:t>cellphone</a:t>
            </a:r>
            <a:r>
              <a:rPr lang="en-ZA" dirty="0" smtClean="0"/>
              <a:t>.</a:t>
            </a:r>
          </a:p>
          <a:p>
            <a:pPr lvl="0"/>
            <a:endParaRPr lang="en-ZA" dirty="0" smtClean="0"/>
          </a:p>
          <a:p>
            <a:pPr lvl="0"/>
            <a:r>
              <a:rPr lang="en-ZA" dirty="0" smtClean="0"/>
              <a:t>Maintenance: Ongoing support and bug-fixes. (Note that a “bug” is </a:t>
            </a:r>
            <a:r>
              <a:rPr lang="en-US" sz="1100" b="0" i="0" u="none" strike="noStrike" cap="none" dirty="0" smtClean="0">
                <a:solidFill>
                  <a:srgbClr val="000000"/>
                </a:solidFill>
                <a:effectLst/>
                <a:latin typeface="Arial"/>
                <a:ea typeface="Arial"/>
                <a:cs typeface="Arial"/>
                <a:sym typeface="Arial"/>
              </a:rPr>
              <a:t>an error, flaw or fault in software that causes it to produce an incorrect or unexpected result, or to behave in unintended ways)</a:t>
            </a:r>
            <a:endParaRPr lang="en-ZA" dirty="0" smtClean="0"/>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14</a:t>
            </a:fld>
            <a:endParaRPr lang="en-US"/>
          </a:p>
        </p:txBody>
      </p:sp>
    </p:spTree>
    <p:extLst>
      <p:ext uri="{BB962C8B-B14F-4D97-AF65-F5344CB8AC3E}">
        <p14:creationId xmlns:p14="http://schemas.microsoft.com/office/powerpoint/2010/main" val="1062676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Requirements gathering: Understand the business domain and business rules.</a:t>
            </a:r>
          </a:p>
          <a:p>
            <a:endParaRPr lang="en-ZA" dirty="0" smtClean="0"/>
          </a:p>
          <a:p>
            <a:r>
              <a:rPr lang="en-ZA" dirty="0" smtClean="0"/>
              <a:t>Analysis: Elicit and document business and functional requirements that satisfy the business rules.</a:t>
            </a:r>
          </a:p>
          <a:p>
            <a:endParaRPr lang="en-ZA" dirty="0" smtClean="0"/>
          </a:p>
          <a:p>
            <a:r>
              <a:rPr lang="en-ZA" dirty="0" smtClean="0"/>
              <a:t>Planning: Do</a:t>
            </a:r>
            <a:r>
              <a:rPr lang="en-ZA" baseline="0" dirty="0" smtClean="0"/>
              <a:t> we have enough funding / resources to work on the project to meet the schedule, What is the scope of the system, the objectives of the new system</a:t>
            </a:r>
          </a:p>
          <a:p>
            <a:r>
              <a:rPr lang="en-ZA" baseline="0" dirty="0" smtClean="0"/>
              <a:t>Helps identify issues that may effect development</a:t>
            </a:r>
            <a:endParaRPr lang="en-ZA" dirty="0" smtClean="0"/>
          </a:p>
          <a:p>
            <a:endParaRPr lang="en-ZA" dirty="0" smtClean="0"/>
          </a:p>
          <a:p>
            <a:r>
              <a:rPr lang="en-ZA" dirty="0" smtClean="0"/>
              <a:t>Design: Screens, user journey, and technical architecture.</a:t>
            </a:r>
          </a:p>
          <a:p>
            <a:endParaRPr lang="en-ZA" dirty="0" smtClean="0"/>
          </a:p>
          <a:p>
            <a:r>
              <a:rPr lang="en-ZA" dirty="0" smtClean="0"/>
              <a:t>Development: Implement the functional requirements and screen designs using coding languages.</a:t>
            </a:r>
          </a:p>
          <a:p>
            <a:endParaRPr lang="en-ZA" dirty="0" smtClean="0"/>
          </a:p>
          <a:p>
            <a:r>
              <a:rPr lang="en-ZA" dirty="0" smtClean="0"/>
              <a:t>Testing:</a:t>
            </a:r>
          </a:p>
          <a:p>
            <a:pPr lvl="1"/>
            <a:r>
              <a:rPr lang="en-ZA" dirty="0" smtClean="0"/>
              <a:t>By developers to ensure that the </a:t>
            </a:r>
            <a:r>
              <a:rPr lang="en-ZA" b="1" dirty="0" smtClean="0"/>
              <a:t>code</a:t>
            </a:r>
            <a:r>
              <a:rPr lang="en-ZA" dirty="0" smtClean="0"/>
              <a:t> behaves as the developer intended it to.</a:t>
            </a:r>
          </a:p>
          <a:p>
            <a:pPr lvl="1"/>
            <a:r>
              <a:rPr lang="en-ZA" dirty="0" smtClean="0"/>
              <a:t>By testers to ensure that the </a:t>
            </a:r>
            <a:r>
              <a:rPr lang="en-ZA" b="1" dirty="0" smtClean="0"/>
              <a:t>system</a:t>
            </a:r>
            <a:r>
              <a:rPr lang="en-ZA" dirty="0" smtClean="0"/>
              <a:t> behaves as intended and that the business rules are satisfied.</a:t>
            </a:r>
          </a:p>
          <a:p>
            <a:pPr lvl="0"/>
            <a:r>
              <a:rPr lang="en-ZA" dirty="0" smtClean="0"/>
              <a:t>Implementation: Ensure that the software is distributed to users. This may be through a physical medium (such as CDs), or an online distribution platform. One example of an online distribution platform is the App store you access using your </a:t>
            </a:r>
            <a:r>
              <a:rPr lang="en-ZA" dirty="0" err="1" smtClean="0"/>
              <a:t>cellphone</a:t>
            </a:r>
            <a:r>
              <a:rPr lang="en-ZA" dirty="0" smtClean="0"/>
              <a:t>.</a:t>
            </a:r>
          </a:p>
          <a:p>
            <a:pPr lvl="0"/>
            <a:endParaRPr lang="en-ZA" dirty="0" smtClean="0"/>
          </a:p>
          <a:p>
            <a:pPr lvl="0"/>
            <a:r>
              <a:rPr lang="en-ZA" dirty="0" smtClean="0"/>
              <a:t>Maintenance: Ongoing support and bug-fixes. (Note that a “bug” is </a:t>
            </a:r>
            <a:r>
              <a:rPr lang="en-US" sz="1100" b="0" i="0" u="none" strike="noStrike" cap="none" dirty="0" smtClean="0">
                <a:solidFill>
                  <a:srgbClr val="000000"/>
                </a:solidFill>
                <a:effectLst/>
                <a:latin typeface="Arial"/>
                <a:ea typeface="Arial"/>
                <a:cs typeface="Arial"/>
                <a:sym typeface="Arial"/>
              </a:rPr>
              <a:t>an error, flaw or fault in software that causes it to produce an incorrect or unexpected result, or to behave in unintended ways)</a:t>
            </a:r>
            <a:endParaRPr lang="en-ZA" dirty="0" smtClean="0"/>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15</a:t>
            </a:fld>
            <a:endParaRPr lang="en-US"/>
          </a:p>
        </p:txBody>
      </p:sp>
    </p:spTree>
    <p:extLst>
      <p:ext uri="{BB962C8B-B14F-4D97-AF65-F5344CB8AC3E}">
        <p14:creationId xmlns:p14="http://schemas.microsoft.com/office/powerpoint/2010/main" val="323644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Requirements gathering: Understand the business domain and business rules.</a:t>
            </a:r>
          </a:p>
          <a:p>
            <a:endParaRPr lang="en-ZA" dirty="0" smtClean="0"/>
          </a:p>
          <a:p>
            <a:r>
              <a:rPr lang="en-ZA" dirty="0" smtClean="0"/>
              <a:t>Analysis: Elicit and document business and functional requirements that satisfy the business rules.</a:t>
            </a:r>
          </a:p>
          <a:p>
            <a:endParaRPr lang="en-ZA" dirty="0" smtClean="0"/>
          </a:p>
          <a:p>
            <a:r>
              <a:rPr lang="en-ZA" dirty="0" smtClean="0"/>
              <a:t>Planning: Do</a:t>
            </a:r>
            <a:r>
              <a:rPr lang="en-ZA" baseline="0" dirty="0" smtClean="0"/>
              <a:t> we have enough funding / resources to work on the project to meet the schedule, What is the scope of the system, the objectives of the new system</a:t>
            </a:r>
          </a:p>
          <a:p>
            <a:r>
              <a:rPr lang="en-ZA" baseline="0" dirty="0" smtClean="0"/>
              <a:t>Helps identify issues that may effect development</a:t>
            </a:r>
            <a:endParaRPr lang="en-ZA" dirty="0" smtClean="0"/>
          </a:p>
          <a:p>
            <a:endParaRPr lang="en-ZA" dirty="0" smtClean="0"/>
          </a:p>
          <a:p>
            <a:r>
              <a:rPr lang="en-ZA" dirty="0" smtClean="0"/>
              <a:t>Design: Screens, user journey, and technical architecture.</a:t>
            </a:r>
          </a:p>
          <a:p>
            <a:endParaRPr lang="en-ZA" dirty="0" smtClean="0"/>
          </a:p>
          <a:p>
            <a:r>
              <a:rPr lang="en-ZA" dirty="0" smtClean="0"/>
              <a:t>Development: Implement the functional requirements and screen designs using coding languages.</a:t>
            </a:r>
          </a:p>
          <a:p>
            <a:endParaRPr lang="en-ZA" dirty="0" smtClean="0"/>
          </a:p>
          <a:p>
            <a:r>
              <a:rPr lang="en-ZA" dirty="0" smtClean="0"/>
              <a:t>Testing:</a:t>
            </a:r>
          </a:p>
          <a:p>
            <a:pPr lvl="1"/>
            <a:r>
              <a:rPr lang="en-ZA" dirty="0" smtClean="0"/>
              <a:t>By developers to ensure that the </a:t>
            </a:r>
            <a:r>
              <a:rPr lang="en-ZA" b="1" dirty="0" smtClean="0"/>
              <a:t>code</a:t>
            </a:r>
            <a:r>
              <a:rPr lang="en-ZA" dirty="0" smtClean="0"/>
              <a:t> behaves as the developer intended it to.</a:t>
            </a:r>
          </a:p>
          <a:p>
            <a:pPr lvl="1"/>
            <a:r>
              <a:rPr lang="en-ZA" dirty="0" smtClean="0"/>
              <a:t>By testers to ensure that the </a:t>
            </a:r>
            <a:r>
              <a:rPr lang="en-ZA" b="1" dirty="0" smtClean="0"/>
              <a:t>system</a:t>
            </a:r>
            <a:r>
              <a:rPr lang="en-ZA" dirty="0" smtClean="0"/>
              <a:t> behaves as intended and that the business rules are satisfied.</a:t>
            </a:r>
          </a:p>
          <a:p>
            <a:pPr lvl="0"/>
            <a:r>
              <a:rPr lang="en-ZA" dirty="0" smtClean="0"/>
              <a:t>Implementation: Ensure that the software is distributed to users. This may be through a physical medium (such as CDs), or an online distribution platform. One example of an online distribution platform is the App store you access using your </a:t>
            </a:r>
            <a:r>
              <a:rPr lang="en-ZA" dirty="0" err="1" smtClean="0"/>
              <a:t>cellphone</a:t>
            </a:r>
            <a:r>
              <a:rPr lang="en-ZA" dirty="0" smtClean="0"/>
              <a:t>.</a:t>
            </a:r>
          </a:p>
          <a:p>
            <a:pPr lvl="0"/>
            <a:endParaRPr lang="en-ZA" dirty="0" smtClean="0"/>
          </a:p>
          <a:p>
            <a:pPr lvl="0"/>
            <a:r>
              <a:rPr lang="en-ZA" dirty="0" smtClean="0"/>
              <a:t>Maintenance: Ongoing support and bug-fixes. (Note that a “bug” is </a:t>
            </a:r>
            <a:r>
              <a:rPr lang="en-US" sz="1100" b="0" i="0" u="none" strike="noStrike" cap="none" dirty="0" smtClean="0">
                <a:solidFill>
                  <a:srgbClr val="000000"/>
                </a:solidFill>
                <a:effectLst/>
                <a:latin typeface="Arial"/>
                <a:ea typeface="Arial"/>
                <a:cs typeface="Arial"/>
                <a:sym typeface="Arial"/>
              </a:rPr>
              <a:t>an error, flaw or fault in software that causes it to produce an incorrect or unexpected result, or to behave in unintended ways)</a:t>
            </a:r>
            <a:endParaRPr lang="en-ZA" dirty="0" smtClean="0"/>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16</a:t>
            </a:fld>
            <a:endParaRPr lang="en-US"/>
          </a:p>
        </p:txBody>
      </p:sp>
    </p:spTree>
    <p:extLst>
      <p:ext uri="{BB962C8B-B14F-4D97-AF65-F5344CB8AC3E}">
        <p14:creationId xmlns:p14="http://schemas.microsoft.com/office/powerpoint/2010/main" val="2215066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particular procedure or set of procedures employed by a discipline</a:t>
            </a:r>
          </a:p>
          <a:p>
            <a:r>
              <a:rPr lang="en-US" sz="1200" b="0" i="0" kern="1200" dirty="0" smtClean="0">
                <a:solidFill>
                  <a:schemeClr val="tx1"/>
                </a:solidFill>
                <a:effectLst/>
                <a:latin typeface="+mn-lt"/>
                <a:ea typeface="+mn-ea"/>
                <a:cs typeface="+mn-cs"/>
              </a:rPr>
              <a:t>In</a:t>
            </a:r>
            <a:r>
              <a:rPr lang="en-US" sz="1200" b="0" i="0" kern="1200" baseline="0" dirty="0" smtClean="0">
                <a:solidFill>
                  <a:schemeClr val="tx1"/>
                </a:solidFill>
                <a:effectLst/>
                <a:latin typeface="+mn-lt"/>
                <a:ea typeface="+mn-ea"/>
                <a:cs typeface="+mn-cs"/>
              </a:rPr>
              <a:t> our case we are dealing with software development, lets have a look at 2 common methodologies</a:t>
            </a:r>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17</a:t>
            </a:fld>
            <a:endParaRPr lang="en-US"/>
          </a:p>
        </p:txBody>
      </p:sp>
    </p:spTree>
    <p:extLst>
      <p:ext uri="{BB962C8B-B14F-4D97-AF65-F5344CB8AC3E}">
        <p14:creationId xmlns:p14="http://schemas.microsoft.com/office/powerpoint/2010/main" val="4159410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 scenario they think waterfall is better than agile</a:t>
            </a:r>
          </a:p>
          <a:p>
            <a:r>
              <a:rPr lang="en-US" sz="1200" b="0" i="0" kern="1200" dirty="0" smtClean="0">
                <a:solidFill>
                  <a:schemeClr val="tx1"/>
                </a:solidFill>
                <a:effectLst/>
                <a:latin typeface="+mn-lt"/>
                <a:ea typeface="+mn-ea"/>
                <a:cs typeface="+mn-cs"/>
              </a:rPr>
              <a:t>Waterfall is best for projects where requirements are very clear and fixed. </a:t>
            </a:r>
          </a:p>
          <a:p>
            <a:r>
              <a:rPr lang="en-US" sz="1200" b="0" i="0" kern="1200" dirty="0" smtClean="0">
                <a:solidFill>
                  <a:schemeClr val="tx1"/>
                </a:solidFill>
                <a:effectLst/>
                <a:latin typeface="+mn-lt"/>
                <a:ea typeface="+mn-ea"/>
                <a:cs typeface="+mn-cs"/>
              </a:rPr>
              <a:t>If your </a:t>
            </a:r>
            <a:r>
              <a:rPr lang="en-US" sz="1200" b="0" i="0" u="none" strike="noStrike" kern="1200" dirty="0" smtClean="0">
                <a:solidFill>
                  <a:schemeClr val="tx1"/>
                </a:solidFill>
                <a:effectLst/>
                <a:latin typeface="+mn-lt"/>
                <a:ea typeface="+mn-ea"/>
                <a:cs typeface="+mn-cs"/>
              </a:rPr>
              <a:t>project</a:t>
            </a:r>
            <a:r>
              <a:rPr lang="en-US" sz="1200" b="0" i="0" u="none" strike="noStrike" kern="1200" baseline="0" dirty="0" smtClean="0">
                <a:solidFill>
                  <a:schemeClr val="tx1"/>
                </a:solidFill>
                <a:effectLst/>
                <a:latin typeface="+mn-lt"/>
                <a:ea typeface="+mn-ea"/>
                <a:cs typeface="+mn-cs"/>
              </a:rPr>
              <a:t> constraints</a:t>
            </a:r>
            <a:r>
              <a:rPr lang="en-US" sz="1200" b="0" i="0" kern="1200" dirty="0" smtClean="0">
                <a:solidFill>
                  <a:schemeClr val="tx1"/>
                </a:solidFill>
                <a:effectLst/>
                <a:latin typeface="+mn-lt"/>
                <a:ea typeface="+mn-ea"/>
                <a:cs typeface="+mn-cs"/>
              </a:rPr>
              <a:t> are well understood and documented, Waterfall is likely the best approach</a:t>
            </a:r>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19</a:t>
            </a:fld>
            <a:endParaRPr lang="en-US"/>
          </a:p>
        </p:txBody>
      </p:sp>
    </p:spTree>
    <p:extLst>
      <p:ext uri="{BB962C8B-B14F-4D97-AF65-F5344CB8AC3E}">
        <p14:creationId xmlns:p14="http://schemas.microsoft.com/office/powerpoint/2010/main" val="2012360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Mini activity: Does anyone want to name some of the members that they have in their team?</a:t>
            </a:r>
            <a:br>
              <a:rPr lang="en-US" dirty="0" smtClean="0"/>
            </a:br>
            <a:r>
              <a:rPr lang="en-US" dirty="0" smtClean="0"/>
              <a:t>So</a:t>
            </a:r>
            <a:r>
              <a:rPr lang="en-US" baseline="0" dirty="0" smtClean="0"/>
              <a:t> you know some of the members in an agile team and what their roles are?</a:t>
            </a:r>
          </a:p>
          <a:p>
            <a:r>
              <a:rPr lang="en-US" baseline="0" dirty="0" smtClean="0"/>
              <a:t>Everyone has this idea that developers can fix computers (joke)</a:t>
            </a:r>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20</a:t>
            </a:fld>
            <a:endParaRPr lang="en-US"/>
          </a:p>
        </p:txBody>
      </p:sp>
    </p:spTree>
    <p:extLst>
      <p:ext uri="{BB962C8B-B14F-4D97-AF65-F5344CB8AC3E}">
        <p14:creationId xmlns:p14="http://schemas.microsoft.com/office/powerpoint/2010/main" val="725181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2</a:t>
            </a:fld>
            <a:endParaRPr lang="en-US"/>
          </a:p>
        </p:txBody>
      </p:sp>
    </p:spTree>
    <p:extLst>
      <p:ext uri="{BB962C8B-B14F-4D97-AF65-F5344CB8AC3E}">
        <p14:creationId xmlns:p14="http://schemas.microsoft.com/office/powerpoint/2010/main" val="749680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Servant leader:</a:t>
            </a:r>
            <a:r>
              <a:rPr lang="en-US" baseline="0" dirty="0" smtClean="0"/>
              <a:t> </a:t>
            </a:r>
            <a:r>
              <a:rPr lang="en-US" sz="1200" b="0" i="0" kern="1200" dirty="0" smtClean="0">
                <a:solidFill>
                  <a:schemeClr val="tx1"/>
                </a:solidFill>
                <a:effectLst/>
                <a:latin typeface="+mn-lt"/>
                <a:ea typeface="+mn-ea"/>
                <a:cs typeface="+mn-cs"/>
              </a:rPr>
              <a:t>Removing all impediments during development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Teacher/coach: </a:t>
            </a:r>
            <a:r>
              <a:rPr lang="en-US" sz="1200" b="0" i="0" kern="1200" dirty="0" smtClean="0">
                <a:solidFill>
                  <a:schemeClr val="tx1"/>
                </a:solidFill>
                <a:effectLst/>
                <a:latin typeface="+mn-lt"/>
                <a:ea typeface="+mn-ea"/>
                <a:cs typeface="+mn-cs"/>
              </a:rPr>
              <a:t>Understand the purpose of the Scrum and practicing it in an agile way on a daily basis</a:t>
            </a:r>
          </a:p>
          <a:p>
            <a:r>
              <a:rPr lang="en-US" dirty="0" smtClean="0"/>
              <a:t>Facilitator:  Sprint, Daily Scrum, Sprint Planning, Sprint Review and Sprint Retrospective </a:t>
            </a:r>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21</a:t>
            </a:fld>
            <a:endParaRPr lang="en-US"/>
          </a:p>
        </p:txBody>
      </p:sp>
    </p:spTree>
    <p:extLst>
      <p:ext uri="{BB962C8B-B14F-4D97-AF65-F5344CB8AC3E}">
        <p14:creationId xmlns:p14="http://schemas.microsoft.com/office/powerpoint/2010/main" val="44041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Presentation layer: It is what the user sees and interacts with. For example, the pages on a </a:t>
            </a:r>
            <a:r>
              <a:rPr lang="en-ZA" dirty="0" smtClean="0"/>
              <a:t>website.</a:t>
            </a:r>
            <a:r>
              <a:rPr lang="en-ZA" baseline="0" dirty="0" smtClean="0"/>
              <a:t> Languages HTML, </a:t>
            </a:r>
            <a:r>
              <a:rPr lang="en-ZA" baseline="0" dirty="0" err="1" smtClean="0"/>
              <a:t>Javascript</a:t>
            </a:r>
            <a:r>
              <a:rPr lang="en-ZA" baseline="0" dirty="0" smtClean="0"/>
              <a:t>, CSS</a:t>
            </a:r>
            <a:endParaRPr lang="en-ZA" dirty="0" smtClean="0"/>
          </a:p>
          <a:p>
            <a:r>
              <a:rPr lang="en-ZA" dirty="0" smtClean="0"/>
              <a:t>Application layer: Business logic that implements business </a:t>
            </a:r>
            <a:r>
              <a:rPr lang="en-ZA" dirty="0" smtClean="0"/>
              <a:t>rules.</a:t>
            </a:r>
            <a:r>
              <a:rPr lang="en-ZA" baseline="0" dirty="0" smtClean="0"/>
              <a:t> Languages: Java, C++, C#, Python</a:t>
            </a:r>
            <a:endParaRPr lang="en-ZA" dirty="0" smtClean="0"/>
          </a:p>
          <a:p>
            <a:r>
              <a:rPr lang="en-ZA" dirty="0" smtClean="0"/>
              <a:t>Data layer: Storage of </a:t>
            </a:r>
            <a:r>
              <a:rPr lang="en-ZA" dirty="0" smtClean="0"/>
              <a:t>data, </a:t>
            </a:r>
            <a:r>
              <a:rPr lang="en-ZA" dirty="0" err="1" smtClean="0"/>
              <a:t>MySql</a:t>
            </a:r>
            <a:r>
              <a:rPr lang="en-ZA" dirty="0" smtClean="0"/>
              <a:t>,</a:t>
            </a:r>
            <a:r>
              <a:rPr lang="en-ZA" baseline="0" dirty="0" smtClean="0"/>
              <a:t> </a:t>
            </a:r>
            <a:r>
              <a:rPr lang="en-ZA" baseline="0" dirty="0" err="1" smtClean="0"/>
              <a:t>Sql</a:t>
            </a:r>
            <a:r>
              <a:rPr lang="en-ZA" baseline="0" dirty="0" smtClean="0"/>
              <a:t> Server, Oracle Mongo</a:t>
            </a:r>
            <a:endParaRPr lang="en-ZA" dirty="0" smtClean="0"/>
          </a:p>
          <a:p>
            <a:pPr marL="139700" indent="0">
              <a:buNone/>
            </a:pPr>
            <a:endParaRPr lang="en-ZA" dirty="0" smtClean="0"/>
          </a:p>
          <a:p>
            <a:pPr marL="139700" indent="0">
              <a:buNone/>
            </a:pPr>
            <a:r>
              <a:rPr lang="en-ZA" dirty="0" smtClean="0"/>
              <a:t>Example: Adding products to a shopping cart</a:t>
            </a:r>
          </a:p>
          <a:p>
            <a:r>
              <a:rPr lang="en-ZA" dirty="0" smtClean="0"/>
              <a:t>User clicks on the presentation layer to add products that they want to their shopping cart</a:t>
            </a:r>
          </a:p>
          <a:p>
            <a:r>
              <a:rPr lang="en-ZA" dirty="0" smtClean="0"/>
              <a:t>The application layer orchestrates that the products are added to the user’s cart and that the stock level of that item is reduced</a:t>
            </a:r>
          </a:p>
          <a:p>
            <a:r>
              <a:rPr lang="en-ZA" dirty="0" smtClean="0"/>
              <a:t>The data layer stores the user’s cart so that they could come back to it later</a:t>
            </a:r>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29</a:t>
            </a:fld>
            <a:endParaRPr lang="en-US"/>
          </a:p>
        </p:txBody>
      </p:sp>
    </p:spTree>
    <p:extLst>
      <p:ext uri="{BB962C8B-B14F-4D97-AF65-F5344CB8AC3E}">
        <p14:creationId xmlns:p14="http://schemas.microsoft.com/office/powerpoint/2010/main" val="679690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Presentation layer: It is what the user sees and interacts with. For example, the pages on a </a:t>
            </a:r>
            <a:r>
              <a:rPr lang="en-ZA" dirty="0" smtClean="0"/>
              <a:t>website.</a:t>
            </a:r>
            <a:r>
              <a:rPr lang="en-ZA" baseline="0" dirty="0" smtClean="0"/>
              <a:t> Languages HTML, </a:t>
            </a:r>
            <a:r>
              <a:rPr lang="en-ZA" baseline="0" dirty="0" err="1" smtClean="0"/>
              <a:t>Javascript</a:t>
            </a:r>
            <a:r>
              <a:rPr lang="en-ZA" baseline="0" dirty="0" smtClean="0"/>
              <a:t>, CSS</a:t>
            </a:r>
            <a:endParaRPr lang="en-ZA" dirty="0" smtClean="0"/>
          </a:p>
          <a:p>
            <a:r>
              <a:rPr lang="en-ZA" dirty="0" smtClean="0"/>
              <a:t>Application layer: Business logic that implements business </a:t>
            </a:r>
            <a:r>
              <a:rPr lang="en-ZA" dirty="0" smtClean="0"/>
              <a:t>rules.</a:t>
            </a:r>
            <a:r>
              <a:rPr lang="en-ZA" baseline="0" dirty="0" smtClean="0"/>
              <a:t> Languages: Java, C++, C#, Python</a:t>
            </a:r>
            <a:endParaRPr lang="en-ZA" dirty="0" smtClean="0"/>
          </a:p>
          <a:p>
            <a:r>
              <a:rPr lang="en-ZA" dirty="0" smtClean="0"/>
              <a:t>Data layer: Storage of </a:t>
            </a:r>
            <a:r>
              <a:rPr lang="en-ZA" dirty="0" smtClean="0"/>
              <a:t>data, </a:t>
            </a:r>
            <a:r>
              <a:rPr lang="en-ZA" dirty="0" err="1" smtClean="0"/>
              <a:t>MySql</a:t>
            </a:r>
            <a:r>
              <a:rPr lang="en-ZA" dirty="0" smtClean="0"/>
              <a:t>,</a:t>
            </a:r>
            <a:r>
              <a:rPr lang="en-ZA" baseline="0" dirty="0" smtClean="0"/>
              <a:t> </a:t>
            </a:r>
            <a:r>
              <a:rPr lang="en-ZA" baseline="0" dirty="0" err="1" smtClean="0"/>
              <a:t>Sql</a:t>
            </a:r>
            <a:r>
              <a:rPr lang="en-ZA" baseline="0" dirty="0" smtClean="0"/>
              <a:t> Server, Oracle Mongo</a:t>
            </a:r>
            <a:endParaRPr lang="en-ZA" dirty="0" smtClean="0"/>
          </a:p>
          <a:p>
            <a:pPr marL="139700" indent="0">
              <a:buNone/>
            </a:pPr>
            <a:endParaRPr lang="en-ZA" dirty="0" smtClean="0"/>
          </a:p>
          <a:p>
            <a:pPr marL="139700" indent="0">
              <a:buNone/>
            </a:pPr>
            <a:r>
              <a:rPr lang="en-ZA" dirty="0" smtClean="0"/>
              <a:t>Example: Adding products to a shopping cart</a:t>
            </a:r>
          </a:p>
          <a:p>
            <a:r>
              <a:rPr lang="en-ZA" dirty="0" smtClean="0"/>
              <a:t>User clicks on the presentation layer to add products that they want to their shopping cart</a:t>
            </a:r>
          </a:p>
          <a:p>
            <a:r>
              <a:rPr lang="en-ZA" dirty="0" smtClean="0"/>
              <a:t>The application layer orchestrates that the products are added to the user’s cart and that the stock level of that item is reduced</a:t>
            </a:r>
          </a:p>
          <a:p>
            <a:r>
              <a:rPr lang="en-ZA" dirty="0" smtClean="0"/>
              <a:t>The data layer stores the user’s cart so that they could come back to it later</a:t>
            </a:r>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30</a:t>
            </a:fld>
            <a:endParaRPr lang="en-US"/>
          </a:p>
        </p:txBody>
      </p:sp>
    </p:spTree>
    <p:extLst>
      <p:ext uri="{BB962C8B-B14F-4D97-AF65-F5344CB8AC3E}">
        <p14:creationId xmlns:p14="http://schemas.microsoft.com/office/powerpoint/2010/main" val="612649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Presentation layer: It is what the user sees and interacts with. For example, the pages on a website.</a:t>
            </a:r>
            <a:r>
              <a:rPr lang="en-ZA" baseline="0" dirty="0" smtClean="0"/>
              <a:t> Languages HTML, </a:t>
            </a:r>
            <a:r>
              <a:rPr lang="en-ZA" baseline="0" dirty="0" err="1" smtClean="0"/>
              <a:t>Javascript</a:t>
            </a:r>
            <a:r>
              <a:rPr lang="en-ZA" baseline="0" dirty="0" smtClean="0"/>
              <a:t>, CSS</a:t>
            </a:r>
            <a:endParaRPr lang="en-ZA" dirty="0" smtClean="0"/>
          </a:p>
          <a:p>
            <a:r>
              <a:rPr lang="en-ZA" dirty="0" smtClean="0"/>
              <a:t>Application layer: Business logic that implements business rules.</a:t>
            </a:r>
            <a:r>
              <a:rPr lang="en-ZA" baseline="0" dirty="0" smtClean="0"/>
              <a:t> Languages: Java, C++, C#, Python</a:t>
            </a:r>
            <a:endParaRPr lang="en-ZA" dirty="0" smtClean="0"/>
          </a:p>
          <a:p>
            <a:r>
              <a:rPr lang="en-ZA" dirty="0" smtClean="0"/>
              <a:t>Data layer: Storage of data, </a:t>
            </a:r>
            <a:r>
              <a:rPr lang="en-ZA" dirty="0" err="1" smtClean="0"/>
              <a:t>MySql</a:t>
            </a:r>
            <a:r>
              <a:rPr lang="en-ZA" dirty="0" smtClean="0"/>
              <a:t>,</a:t>
            </a:r>
            <a:r>
              <a:rPr lang="en-ZA" baseline="0" dirty="0" smtClean="0"/>
              <a:t> </a:t>
            </a:r>
            <a:r>
              <a:rPr lang="en-ZA" baseline="0" dirty="0" err="1" smtClean="0"/>
              <a:t>Sql</a:t>
            </a:r>
            <a:r>
              <a:rPr lang="en-ZA" baseline="0" dirty="0" smtClean="0"/>
              <a:t> Server, Oracle Mongo</a:t>
            </a:r>
            <a:endParaRPr lang="en-ZA" dirty="0" smtClean="0"/>
          </a:p>
          <a:p>
            <a:pPr marL="139700" indent="0">
              <a:buNone/>
            </a:pPr>
            <a:endParaRPr lang="en-ZA" dirty="0" smtClean="0"/>
          </a:p>
          <a:p>
            <a:pPr marL="139700" indent="0">
              <a:buNone/>
            </a:pPr>
            <a:r>
              <a:rPr lang="en-ZA" dirty="0" smtClean="0"/>
              <a:t>Example: Adding products to a shopping cart</a:t>
            </a:r>
          </a:p>
          <a:p>
            <a:r>
              <a:rPr lang="en-ZA" dirty="0" smtClean="0"/>
              <a:t>User clicks on the presentation layer to add products that they want to their shopping cart</a:t>
            </a:r>
          </a:p>
          <a:p>
            <a:r>
              <a:rPr lang="en-ZA" dirty="0" smtClean="0"/>
              <a:t>The application layer orchestrates that the products are added to the user’s cart and that the stock level of that item is reduced</a:t>
            </a:r>
          </a:p>
          <a:p>
            <a:r>
              <a:rPr lang="en-ZA" dirty="0" smtClean="0"/>
              <a:t>The data layer stores the user’s cart so that they could come back to it later</a:t>
            </a:r>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31</a:t>
            </a:fld>
            <a:endParaRPr lang="en-US"/>
          </a:p>
        </p:txBody>
      </p:sp>
    </p:spTree>
    <p:extLst>
      <p:ext uri="{BB962C8B-B14F-4D97-AF65-F5344CB8AC3E}">
        <p14:creationId xmlns:p14="http://schemas.microsoft.com/office/powerpoint/2010/main" val="1871902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Presentation layer: It is what the user sees and interacts with. For example, the pages on a website.</a:t>
            </a:r>
            <a:r>
              <a:rPr lang="en-ZA" baseline="0" dirty="0" smtClean="0"/>
              <a:t> Languages HTML, </a:t>
            </a:r>
            <a:r>
              <a:rPr lang="en-ZA" baseline="0" dirty="0" err="1" smtClean="0"/>
              <a:t>Javascript</a:t>
            </a:r>
            <a:r>
              <a:rPr lang="en-ZA" baseline="0" dirty="0" smtClean="0"/>
              <a:t>, CSS</a:t>
            </a:r>
            <a:endParaRPr lang="en-ZA" dirty="0" smtClean="0"/>
          </a:p>
          <a:p>
            <a:r>
              <a:rPr lang="en-ZA" dirty="0" smtClean="0"/>
              <a:t>Application layer: Business logic that implements business rules.</a:t>
            </a:r>
            <a:r>
              <a:rPr lang="en-ZA" baseline="0" dirty="0" smtClean="0"/>
              <a:t> Languages: Java, C++, C#, Python</a:t>
            </a:r>
            <a:endParaRPr lang="en-ZA" dirty="0" smtClean="0"/>
          </a:p>
          <a:p>
            <a:r>
              <a:rPr lang="en-ZA" dirty="0" smtClean="0"/>
              <a:t>Data layer: Storage of data, </a:t>
            </a:r>
            <a:r>
              <a:rPr lang="en-ZA" dirty="0" err="1" smtClean="0"/>
              <a:t>MySql</a:t>
            </a:r>
            <a:r>
              <a:rPr lang="en-ZA" dirty="0" smtClean="0"/>
              <a:t>,</a:t>
            </a:r>
            <a:r>
              <a:rPr lang="en-ZA" baseline="0" dirty="0" smtClean="0"/>
              <a:t> </a:t>
            </a:r>
            <a:r>
              <a:rPr lang="en-ZA" baseline="0" dirty="0" err="1" smtClean="0"/>
              <a:t>Sql</a:t>
            </a:r>
            <a:r>
              <a:rPr lang="en-ZA" baseline="0" dirty="0" smtClean="0"/>
              <a:t> Server, Oracle Mongo</a:t>
            </a:r>
            <a:endParaRPr lang="en-ZA" dirty="0" smtClean="0"/>
          </a:p>
          <a:p>
            <a:pPr marL="139700" indent="0">
              <a:buNone/>
            </a:pPr>
            <a:endParaRPr lang="en-ZA" dirty="0" smtClean="0"/>
          </a:p>
          <a:p>
            <a:pPr marL="139700" indent="0">
              <a:buNone/>
            </a:pPr>
            <a:r>
              <a:rPr lang="en-ZA" dirty="0" smtClean="0"/>
              <a:t>Example: Adding products to a shopping cart</a:t>
            </a:r>
          </a:p>
          <a:p>
            <a:r>
              <a:rPr lang="en-ZA" dirty="0" smtClean="0"/>
              <a:t>User clicks on the presentation layer to add products that they want to their shopping cart</a:t>
            </a:r>
          </a:p>
          <a:p>
            <a:r>
              <a:rPr lang="en-ZA" dirty="0" smtClean="0"/>
              <a:t>The application layer orchestrates that the products are added to the user’s cart and that the stock level of that item is reduced</a:t>
            </a:r>
          </a:p>
          <a:p>
            <a:r>
              <a:rPr lang="en-ZA" dirty="0" smtClean="0"/>
              <a:t>The data layer stores the user’s cart so that they could come back to it later</a:t>
            </a:r>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32</a:t>
            </a:fld>
            <a:endParaRPr lang="en-US"/>
          </a:p>
        </p:txBody>
      </p:sp>
    </p:spTree>
    <p:extLst>
      <p:ext uri="{BB962C8B-B14F-4D97-AF65-F5344CB8AC3E}">
        <p14:creationId xmlns:p14="http://schemas.microsoft.com/office/powerpoint/2010/main" val="1065525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Presentation layer: It is what the user sees and interacts with. For example, the pages on a website.</a:t>
            </a:r>
            <a:r>
              <a:rPr lang="en-ZA" baseline="0" dirty="0" smtClean="0"/>
              <a:t> Languages HTML, </a:t>
            </a:r>
            <a:r>
              <a:rPr lang="en-ZA" baseline="0" dirty="0" err="1" smtClean="0"/>
              <a:t>Javascript</a:t>
            </a:r>
            <a:r>
              <a:rPr lang="en-ZA" baseline="0" dirty="0" smtClean="0"/>
              <a:t>, CSS</a:t>
            </a:r>
            <a:endParaRPr lang="en-ZA" dirty="0" smtClean="0"/>
          </a:p>
          <a:p>
            <a:r>
              <a:rPr lang="en-ZA" dirty="0" smtClean="0"/>
              <a:t>Application layer: Business logic that implements business rules.</a:t>
            </a:r>
            <a:r>
              <a:rPr lang="en-ZA" baseline="0" dirty="0" smtClean="0"/>
              <a:t> Languages: Java, C++, C#, Python</a:t>
            </a:r>
            <a:endParaRPr lang="en-ZA" dirty="0" smtClean="0"/>
          </a:p>
          <a:p>
            <a:r>
              <a:rPr lang="en-ZA" dirty="0" smtClean="0"/>
              <a:t>Data layer: Storage of data, </a:t>
            </a:r>
            <a:r>
              <a:rPr lang="en-ZA" dirty="0" err="1" smtClean="0"/>
              <a:t>MySql</a:t>
            </a:r>
            <a:r>
              <a:rPr lang="en-ZA" dirty="0" smtClean="0"/>
              <a:t>,</a:t>
            </a:r>
            <a:r>
              <a:rPr lang="en-ZA" baseline="0" dirty="0" smtClean="0"/>
              <a:t> </a:t>
            </a:r>
            <a:r>
              <a:rPr lang="en-ZA" baseline="0" dirty="0" err="1" smtClean="0"/>
              <a:t>Sql</a:t>
            </a:r>
            <a:r>
              <a:rPr lang="en-ZA" baseline="0" dirty="0" smtClean="0"/>
              <a:t> Server, Oracle Mongo</a:t>
            </a:r>
            <a:endParaRPr lang="en-ZA" dirty="0" smtClean="0"/>
          </a:p>
          <a:p>
            <a:pPr marL="139700" indent="0">
              <a:buNone/>
            </a:pPr>
            <a:endParaRPr lang="en-ZA" dirty="0" smtClean="0"/>
          </a:p>
          <a:p>
            <a:pPr marL="139700" indent="0">
              <a:buNone/>
            </a:pPr>
            <a:r>
              <a:rPr lang="en-ZA" dirty="0" smtClean="0"/>
              <a:t>Example: Adding products to a shopping cart</a:t>
            </a:r>
          </a:p>
          <a:p>
            <a:r>
              <a:rPr lang="en-ZA" dirty="0" smtClean="0"/>
              <a:t>User clicks on the presentation layer to add products that they want to their shopping cart</a:t>
            </a:r>
          </a:p>
          <a:p>
            <a:r>
              <a:rPr lang="en-ZA" dirty="0" smtClean="0"/>
              <a:t>The application layer orchestrates that the products are added to the user’s cart and that the stock level of that item is reduced</a:t>
            </a:r>
          </a:p>
          <a:p>
            <a:r>
              <a:rPr lang="en-ZA" dirty="0" smtClean="0"/>
              <a:t>The data layer stores the user’s cart so that they could come back to it later</a:t>
            </a:r>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33</a:t>
            </a:fld>
            <a:endParaRPr lang="en-US"/>
          </a:p>
        </p:txBody>
      </p:sp>
    </p:spTree>
    <p:extLst>
      <p:ext uri="{BB962C8B-B14F-4D97-AF65-F5344CB8AC3E}">
        <p14:creationId xmlns:p14="http://schemas.microsoft.com/office/powerpoint/2010/main" val="2485732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Presentation layer: It is what the user sees and interacts with. For example, the pages on a website.</a:t>
            </a:r>
            <a:r>
              <a:rPr lang="en-ZA" baseline="0" dirty="0" smtClean="0"/>
              <a:t> Languages HTML, </a:t>
            </a:r>
            <a:r>
              <a:rPr lang="en-ZA" baseline="0" dirty="0" err="1" smtClean="0"/>
              <a:t>Javascript</a:t>
            </a:r>
            <a:r>
              <a:rPr lang="en-ZA" baseline="0" dirty="0" smtClean="0"/>
              <a:t>, CSS</a:t>
            </a:r>
            <a:endParaRPr lang="en-ZA" dirty="0" smtClean="0"/>
          </a:p>
          <a:p>
            <a:r>
              <a:rPr lang="en-ZA" dirty="0" smtClean="0"/>
              <a:t>Application layer: Business logic that implements business rules.</a:t>
            </a:r>
            <a:r>
              <a:rPr lang="en-ZA" baseline="0" dirty="0" smtClean="0"/>
              <a:t> Languages: Java, C++, C#, Python</a:t>
            </a:r>
            <a:endParaRPr lang="en-ZA" dirty="0" smtClean="0"/>
          </a:p>
          <a:p>
            <a:r>
              <a:rPr lang="en-ZA" dirty="0" smtClean="0"/>
              <a:t>Data layer: Storage of data, </a:t>
            </a:r>
            <a:r>
              <a:rPr lang="en-ZA" dirty="0" err="1" smtClean="0"/>
              <a:t>MySql</a:t>
            </a:r>
            <a:r>
              <a:rPr lang="en-ZA" dirty="0" smtClean="0"/>
              <a:t>,</a:t>
            </a:r>
            <a:r>
              <a:rPr lang="en-ZA" baseline="0" dirty="0" smtClean="0"/>
              <a:t> </a:t>
            </a:r>
            <a:r>
              <a:rPr lang="en-ZA" baseline="0" dirty="0" err="1" smtClean="0"/>
              <a:t>Sql</a:t>
            </a:r>
            <a:r>
              <a:rPr lang="en-ZA" baseline="0" dirty="0" smtClean="0"/>
              <a:t> Server, Oracle Mongo</a:t>
            </a:r>
            <a:endParaRPr lang="en-ZA" dirty="0" smtClean="0"/>
          </a:p>
          <a:p>
            <a:pPr marL="139700" indent="0">
              <a:buNone/>
            </a:pPr>
            <a:endParaRPr lang="en-ZA" dirty="0" smtClean="0"/>
          </a:p>
          <a:p>
            <a:pPr marL="139700" indent="0">
              <a:buNone/>
            </a:pPr>
            <a:r>
              <a:rPr lang="en-ZA" dirty="0" smtClean="0"/>
              <a:t>Example: Adding products to a shopping cart</a:t>
            </a:r>
          </a:p>
          <a:p>
            <a:r>
              <a:rPr lang="en-ZA" dirty="0" smtClean="0"/>
              <a:t>User clicks on the presentation layer to add products that they want to their shopping cart</a:t>
            </a:r>
          </a:p>
          <a:p>
            <a:r>
              <a:rPr lang="en-ZA" dirty="0" smtClean="0"/>
              <a:t>The application layer orchestrates that the products are added to the user’s cart and that the stock level of that item is reduced</a:t>
            </a:r>
          </a:p>
          <a:p>
            <a:r>
              <a:rPr lang="en-ZA" dirty="0" smtClean="0"/>
              <a:t>The data layer stores the user’s cart so that they could come back to it later</a:t>
            </a:r>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34</a:t>
            </a:fld>
            <a:endParaRPr lang="en-US"/>
          </a:p>
        </p:txBody>
      </p:sp>
    </p:spTree>
    <p:extLst>
      <p:ext uri="{BB962C8B-B14F-4D97-AF65-F5344CB8AC3E}">
        <p14:creationId xmlns:p14="http://schemas.microsoft.com/office/powerpoint/2010/main" val="4166613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Presentation layer: It is what the user sees and interacts with. For example, the pages on a website.</a:t>
            </a:r>
            <a:r>
              <a:rPr lang="en-ZA" baseline="0" dirty="0" smtClean="0"/>
              <a:t> Languages HTML, </a:t>
            </a:r>
            <a:r>
              <a:rPr lang="en-ZA" baseline="0" dirty="0" err="1" smtClean="0"/>
              <a:t>Javascript</a:t>
            </a:r>
            <a:r>
              <a:rPr lang="en-ZA" baseline="0" dirty="0" smtClean="0"/>
              <a:t>, CSS</a:t>
            </a:r>
            <a:endParaRPr lang="en-ZA" dirty="0" smtClean="0"/>
          </a:p>
          <a:p>
            <a:r>
              <a:rPr lang="en-ZA" dirty="0" smtClean="0"/>
              <a:t>Application layer: Business logic that implements business rules.</a:t>
            </a:r>
            <a:r>
              <a:rPr lang="en-ZA" baseline="0" dirty="0" smtClean="0"/>
              <a:t> Languages: Java, C++, C#, Python</a:t>
            </a:r>
            <a:endParaRPr lang="en-ZA" dirty="0" smtClean="0"/>
          </a:p>
          <a:p>
            <a:r>
              <a:rPr lang="en-ZA" dirty="0" smtClean="0"/>
              <a:t>Data layer: Storage of data, </a:t>
            </a:r>
            <a:r>
              <a:rPr lang="en-ZA" dirty="0" err="1" smtClean="0"/>
              <a:t>MySql</a:t>
            </a:r>
            <a:r>
              <a:rPr lang="en-ZA" dirty="0" smtClean="0"/>
              <a:t>,</a:t>
            </a:r>
            <a:r>
              <a:rPr lang="en-ZA" baseline="0" dirty="0" smtClean="0"/>
              <a:t> </a:t>
            </a:r>
            <a:r>
              <a:rPr lang="en-ZA" baseline="0" dirty="0" err="1" smtClean="0"/>
              <a:t>Sql</a:t>
            </a:r>
            <a:r>
              <a:rPr lang="en-ZA" baseline="0" dirty="0" smtClean="0"/>
              <a:t> Server, Oracle Mongo</a:t>
            </a:r>
            <a:endParaRPr lang="en-ZA" dirty="0" smtClean="0"/>
          </a:p>
          <a:p>
            <a:pPr marL="139700" indent="0">
              <a:buNone/>
            </a:pPr>
            <a:endParaRPr lang="en-ZA" dirty="0" smtClean="0"/>
          </a:p>
          <a:p>
            <a:pPr marL="139700" indent="0">
              <a:buNone/>
            </a:pPr>
            <a:r>
              <a:rPr lang="en-ZA" dirty="0" smtClean="0"/>
              <a:t>Example: Adding products to a shopping cart</a:t>
            </a:r>
          </a:p>
          <a:p>
            <a:r>
              <a:rPr lang="en-ZA" dirty="0" smtClean="0"/>
              <a:t>User clicks on the presentation layer to add products that they want to their shopping cart</a:t>
            </a:r>
          </a:p>
          <a:p>
            <a:r>
              <a:rPr lang="en-ZA" dirty="0" smtClean="0"/>
              <a:t>The application layer orchestrates that the products are added to the user’s cart and that the stock level of that item is reduced</a:t>
            </a:r>
          </a:p>
          <a:p>
            <a:r>
              <a:rPr lang="en-ZA" dirty="0" smtClean="0"/>
              <a:t>The data layer stores the user’s cart so that they could come back to it later</a:t>
            </a:r>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36</a:t>
            </a:fld>
            <a:endParaRPr lang="en-US"/>
          </a:p>
        </p:txBody>
      </p:sp>
    </p:spTree>
    <p:extLst>
      <p:ext uri="{BB962C8B-B14F-4D97-AF65-F5344CB8AC3E}">
        <p14:creationId xmlns:p14="http://schemas.microsoft.com/office/powerpoint/2010/main" val="365409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real world example would be when you sign into Facebook from your phone you are telling the Facebook application that you would like to access your account. The mobile application makes a call to an API to retrieve your Facebook account and credentials. Facebook would then access this information from one of its servers and return the data to the mobile application.</a:t>
            </a:r>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39</a:t>
            </a:fld>
            <a:endParaRPr lang="en-US"/>
          </a:p>
        </p:txBody>
      </p:sp>
    </p:spTree>
    <p:extLst>
      <p:ext uri="{BB962C8B-B14F-4D97-AF65-F5344CB8AC3E}">
        <p14:creationId xmlns:p14="http://schemas.microsoft.com/office/powerpoint/2010/main" val="1963287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real world example would be when you sign into Facebook from your phone you are telling the Facebook application that you would like to access your account. The mobile application makes a call to an API to retrieve your Facebook account and credentials. Facebook would then access this information from one of its servers and return the data to the mobile application.</a:t>
            </a:r>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40</a:t>
            </a:fld>
            <a:endParaRPr lang="en-US"/>
          </a:p>
        </p:txBody>
      </p:sp>
    </p:spTree>
    <p:extLst>
      <p:ext uri="{BB962C8B-B14F-4D97-AF65-F5344CB8AC3E}">
        <p14:creationId xmlns:p14="http://schemas.microsoft.com/office/powerpoint/2010/main" val="577711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a:t>
            </a:r>
            <a:r>
              <a:rPr lang="en-US" baseline="0" dirty="0" smtClean="0"/>
              <a:t> any questions on topics not covered in this presentation, please feel free to raise your hand or drop a message in the chat</a:t>
            </a:r>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3</a:t>
            </a:fld>
            <a:endParaRPr lang="en-US"/>
          </a:p>
        </p:txBody>
      </p:sp>
    </p:spTree>
    <p:extLst>
      <p:ext uri="{BB962C8B-B14F-4D97-AF65-F5344CB8AC3E}">
        <p14:creationId xmlns:p14="http://schemas.microsoft.com/office/powerpoint/2010/main" val="3982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real world example would be when you sign into Facebook from your phone you are telling the Facebook application that you would like to access your account. The mobile application makes a call to an API to retrieve your Facebook account and credentials. Facebook would then access this information from one of its servers and return the data to the mobile application.</a:t>
            </a:r>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41</a:t>
            </a:fld>
            <a:endParaRPr lang="en-US"/>
          </a:p>
        </p:txBody>
      </p:sp>
    </p:spTree>
    <p:extLst>
      <p:ext uri="{BB962C8B-B14F-4D97-AF65-F5344CB8AC3E}">
        <p14:creationId xmlns:p14="http://schemas.microsoft.com/office/powerpoint/2010/main" val="2054390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words have you heard of/don’t understand</a:t>
            </a:r>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42</a:t>
            </a:fld>
            <a:endParaRPr lang="en-US"/>
          </a:p>
        </p:txBody>
      </p:sp>
    </p:spTree>
    <p:extLst>
      <p:ext uri="{BB962C8B-B14F-4D97-AF65-F5344CB8AC3E}">
        <p14:creationId xmlns:p14="http://schemas.microsoft.com/office/powerpoint/2010/main" val="14890401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Front-end: Client/User side interface (What the user sees, touches and experiences)</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Back-end: Server side interface (How everything works). Does not come into direct contact with the user but does communicate to the frontend</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Full stack developer is someone who is proficient in both front-end and back-end development.</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Algorithm: a process or set of rules that need to be followed in order to solve a problem</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Database: organised collection of data that can be</a:t>
            </a:r>
            <a:r>
              <a:rPr lang="en-ZA" baseline="0" dirty="0" smtClean="0"/>
              <a:t> stored and accessed</a:t>
            </a:r>
            <a:endParaRPr lang="en-ZA" dirty="0" smtClean="0"/>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Language: Is the syntax. Grammar and semantics of how you  talk to/instruct your program to work (e.g. Python, C#)</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Framework: Cohesive set of library code that works to simplify the programming of any given language (e.g. Angular, Bootstrap)</a:t>
            </a:r>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43</a:t>
            </a:fld>
            <a:endParaRPr lang="en-US"/>
          </a:p>
        </p:txBody>
      </p:sp>
    </p:spTree>
    <p:extLst>
      <p:ext uri="{BB962C8B-B14F-4D97-AF65-F5344CB8AC3E}">
        <p14:creationId xmlns:p14="http://schemas.microsoft.com/office/powerpoint/2010/main" val="3780933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Front-end: Client/User side interface (What the user sees, touches and experiences)</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Back-end: Server side interface (How everything works). Does not come into direct contact with the user but does communicate to the frontend</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Full stack developer is someone who is proficient in both front-end and back-end development.</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Algorithm: a process or set of rules that need to be followed in order to solve a problem</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Database: organised collection of data that can be</a:t>
            </a:r>
            <a:r>
              <a:rPr lang="en-ZA" baseline="0" dirty="0" smtClean="0"/>
              <a:t> stored and accessed</a:t>
            </a:r>
            <a:endParaRPr lang="en-ZA" dirty="0" smtClean="0"/>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Language: Is the syntax. Grammar and semantics of how you  talk to/instruct your program to work (e.g. Python, C#)</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Framework: Cohesive set of library code that works to simplify the programming of any given language (e.g. Angular, Bootstrap)</a:t>
            </a:r>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44</a:t>
            </a:fld>
            <a:endParaRPr lang="en-US"/>
          </a:p>
        </p:txBody>
      </p:sp>
    </p:spTree>
    <p:extLst>
      <p:ext uri="{BB962C8B-B14F-4D97-AF65-F5344CB8AC3E}">
        <p14:creationId xmlns:p14="http://schemas.microsoft.com/office/powerpoint/2010/main" val="2784255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Front-end: Client/User side interface (What the user sees, touches and experiences)</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Back-end: Server side interface (How everything works). Does not come into direct contact with the user but does communicate to the frontend</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Full stack developer is someone who is proficient in both front-end and back-end development.</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Algorithm: a process or set of rules that need to be followed in order to solve a problem</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Database: organised collection of data that can be</a:t>
            </a:r>
            <a:r>
              <a:rPr lang="en-ZA" baseline="0" dirty="0" smtClean="0"/>
              <a:t> stored and accessed</a:t>
            </a:r>
            <a:endParaRPr lang="en-ZA" dirty="0" smtClean="0"/>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Language: Is the syntax. Grammar and semantics of how you  talk to/instruct your program to work (e.g. Python, C#)</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Framework: Cohesive set of library code that works to simplify the programming of any given language (e.g. Angular, Bootstrap)</a:t>
            </a:r>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45</a:t>
            </a:fld>
            <a:endParaRPr lang="en-US"/>
          </a:p>
        </p:txBody>
      </p:sp>
    </p:spTree>
    <p:extLst>
      <p:ext uri="{BB962C8B-B14F-4D97-AF65-F5344CB8AC3E}">
        <p14:creationId xmlns:p14="http://schemas.microsoft.com/office/powerpoint/2010/main" val="40343443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Front-end: Client/User side interface (What the user sees, touches and experiences)</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Back-end: Server side interface (How everything works). Does not come into direct contact with the user but does communicate to the frontend</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Full stack developer is someone who is proficient in both front-end and back-end development.</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Algorithm: a process or set of rules that need to be followed in order to solve a problem</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Database: organised collection of data that can be</a:t>
            </a:r>
            <a:r>
              <a:rPr lang="en-ZA" baseline="0" dirty="0" smtClean="0"/>
              <a:t> stored and accessed</a:t>
            </a:r>
            <a:endParaRPr lang="en-ZA" dirty="0" smtClean="0"/>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Language: Is the syntax. Grammar and semantics of how you  talk to/instruct your program to work (e.g. Python, C#)</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Framework: Cohesive set of library code that works to simplify the programming of any given language (e.g. Angular, Bootstrap)</a:t>
            </a:r>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46</a:t>
            </a:fld>
            <a:endParaRPr lang="en-US"/>
          </a:p>
        </p:txBody>
      </p:sp>
    </p:spTree>
    <p:extLst>
      <p:ext uri="{BB962C8B-B14F-4D97-AF65-F5344CB8AC3E}">
        <p14:creationId xmlns:p14="http://schemas.microsoft.com/office/powerpoint/2010/main" val="3731604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Front-end: Client/User side interface (What the user sees, touches and </a:t>
            </a:r>
            <a:r>
              <a:rPr lang="en-ZA" dirty="0" smtClean="0"/>
              <a:t>experiences)</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Back-end</a:t>
            </a:r>
            <a:r>
              <a:rPr lang="en-ZA" dirty="0" smtClean="0"/>
              <a:t>: Server side interface (How everything works). Does not come into direct contact with the user but does communicate to the frontend</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Full stack developer is someone who is proficient in both front-end and back-end development.</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Algorithm: a process or set of rules that need to be followed in order to solve a problem</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Database: organised collection of data that can be</a:t>
            </a:r>
            <a:r>
              <a:rPr lang="en-ZA" baseline="0" dirty="0" smtClean="0"/>
              <a:t> stored and accessed</a:t>
            </a:r>
            <a:endParaRPr lang="en-ZA" dirty="0" smtClean="0"/>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Language: Is the syntax. Grammar and semantics of how you  talk to/instruct your program to work (e.g. Python, C</a:t>
            </a:r>
            <a:r>
              <a:rPr lang="en-ZA" dirty="0" smtClean="0"/>
              <a:t>#)</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Framework</a:t>
            </a:r>
            <a:r>
              <a:rPr lang="en-ZA" dirty="0" smtClean="0"/>
              <a:t>: Cohesive set of library code that works to simplify the programming of any given language (e.g. Angular, Bootstrap)</a:t>
            </a:r>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47</a:t>
            </a:fld>
            <a:endParaRPr lang="en-US"/>
          </a:p>
        </p:txBody>
      </p:sp>
    </p:spTree>
    <p:extLst>
      <p:ext uri="{BB962C8B-B14F-4D97-AF65-F5344CB8AC3E}">
        <p14:creationId xmlns:p14="http://schemas.microsoft.com/office/powerpoint/2010/main" val="3489611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Front-end: Client/User side interface (What the user sees, touches and experiences)</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Back-end: Server side interface (How everything works). Does not come into direct contact with the user but does communicate to the frontend</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Full stack developer is someone who is proficient in both front-end and back-end development.</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Algorithm: a process or set of rules that need to be followed in order to solve a problem</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Database: organised collection of data that can be</a:t>
            </a:r>
            <a:r>
              <a:rPr lang="en-ZA" baseline="0" dirty="0" smtClean="0"/>
              <a:t> stored and accessed</a:t>
            </a:r>
            <a:endParaRPr lang="en-ZA" dirty="0" smtClean="0"/>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Language: Is the syntax. Grammar and semantics of how you  talk to/instruct your program to work (e.g. Python, C#)</a:t>
            </a:r>
          </a:p>
          <a:p>
            <a:pPr marL="457200" marR="0" lvl="0" indent="-317500" algn="l" defTabSz="914400" rtl="0" eaLnBrk="1" fontAlgn="auto" latinLnBrk="0" hangingPunct="1">
              <a:lnSpc>
                <a:spcPct val="100000"/>
              </a:lnSpc>
              <a:spcBef>
                <a:spcPts val="0"/>
              </a:spcBef>
              <a:spcAft>
                <a:spcPts val="0"/>
              </a:spcAft>
              <a:buClr>
                <a:srgbClr val="000000"/>
              </a:buClr>
              <a:buSzPts val="1400"/>
              <a:tabLst/>
              <a:defRPr/>
            </a:pPr>
            <a:r>
              <a:rPr lang="en-ZA" dirty="0" smtClean="0"/>
              <a:t>Framework: Cohesive set of library code that works to simplify the programming of any given language (e.g. Angular, Bootstrap)</a:t>
            </a:r>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48</a:t>
            </a:fld>
            <a:endParaRPr lang="en-US"/>
          </a:p>
        </p:txBody>
      </p:sp>
    </p:spTree>
    <p:extLst>
      <p:ext uri="{BB962C8B-B14F-4D97-AF65-F5344CB8AC3E}">
        <p14:creationId xmlns:p14="http://schemas.microsoft.com/office/powerpoint/2010/main" val="23736240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dirty="0" smtClean="0">
                <a:solidFill>
                  <a:srgbClr val="002060"/>
                </a:solidFill>
              </a:rPr>
              <a:t>Variable</a:t>
            </a:r>
            <a:r>
              <a:rPr lang="en-ZA" sz="1200" b="1" dirty="0" smtClean="0">
                <a:solidFill>
                  <a:schemeClr val="tx1"/>
                </a:solidFill>
              </a:rPr>
              <a:t> – </a:t>
            </a:r>
            <a:r>
              <a:rPr lang="en-ZA" sz="1200" dirty="0" smtClean="0">
                <a:solidFill>
                  <a:schemeClr val="tx1"/>
                </a:solidFill>
              </a:rPr>
              <a:t>A symbol used to define a value that is liable 	to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dirty="0" smtClean="0">
                <a:solidFill>
                  <a:srgbClr val="002060"/>
                </a:solidFill>
              </a:rPr>
              <a:t>Function</a:t>
            </a:r>
            <a:r>
              <a:rPr lang="en-ZA" sz="1200" b="1" dirty="0" smtClean="0">
                <a:solidFill>
                  <a:schemeClr val="tx1"/>
                </a:solidFill>
              </a:rPr>
              <a:t> – </a:t>
            </a:r>
            <a:r>
              <a:rPr lang="en-ZA" sz="1200" dirty="0" smtClean="0">
                <a:solidFill>
                  <a:schemeClr val="tx1"/>
                </a:solidFill>
              </a:rPr>
              <a:t>Transforms inputs into outputs</a:t>
            </a:r>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50</a:t>
            </a:fld>
            <a:endParaRPr lang="en-US"/>
          </a:p>
        </p:txBody>
      </p:sp>
    </p:spTree>
    <p:extLst>
      <p:ext uri="{BB962C8B-B14F-4D97-AF65-F5344CB8AC3E}">
        <p14:creationId xmlns:p14="http://schemas.microsoft.com/office/powerpoint/2010/main" val="21498681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think of other String values?</a:t>
            </a:r>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51</a:t>
            </a:fld>
            <a:endParaRPr lang="en-US"/>
          </a:p>
        </p:txBody>
      </p:sp>
    </p:spTree>
    <p:extLst>
      <p:ext uri="{BB962C8B-B14F-4D97-AF65-F5344CB8AC3E}">
        <p14:creationId xmlns:p14="http://schemas.microsoft.com/office/powerpoint/2010/main" val="3876821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someone walks up to you on the street and offers you 1mill , if you can tell them</a:t>
            </a:r>
            <a:r>
              <a:rPr lang="en-US" baseline="0" dirty="0" smtClean="0"/>
              <a:t> what software development is, what would you say?</a:t>
            </a:r>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4</a:t>
            </a:fld>
            <a:endParaRPr lang="en-US"/>
          </a:p>
        </p:txBody>
      </p:sp>
    </p:spTree>
    <p:extLst>
      <p:ext uri="{BB962C8B-B14F-4D97-AF65-F5344CB8AC3E}">
        <p14:creationId xmlns:p14="http://schemas.microsoft.com/office/powerpoint/2010/main" val="9609943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value of PI is also an example of a decimal value</a:t>
            </a:r>
          </a:p>
          <a:p>
            <a:r>
              <a:rPr lang="en-US" dirty="0" smtClean="0"/>
              <a:t>Can you think of true / false examples?</a:t>
            </a:r>
          </a:p>
        </p:txBody>
      </p:sp>
      <p:sp>
        <p:nvSpPr>
          <p:cNvPr id="4" name="Slide Number Placeholder 3"/>
          <p:cNvSpPr>
            <a:spLocks noGrp="1"/>
          </p:cNvSpPr>
          <p:nvPr>
            <p:ph type="sldNum" sz="quarter" idx="10"/>
          </p:nvPr>
        </p:nvSpPr>
        <p:spPr/>
        <p:txBody>
          <a:bodyPr/>
          <a:lstStyle/>
          <a:p>
            <a:fld id="{7B84AE9F-FFD9-FF4C-A196-E789BBA95978}" type="slidenum">
              <a:rPr lang="en-US" smtClean="0"/>
              <a:t>52</a:t>
            </a:fld>
            <a:endParaRPr lang="en-US"/>
          </a:p>
        </p:txBody>
      </p:sp>
    </p:spTree>
    <p:extLst>
      <p:ext uri="{BB962C8B-B14F-4D97-AF65-F5344CB8AC3E}">
        <p14:creationId xmlns:p14="http://schemas.microsoft.com/office/powerpoint/2010/main" val="1674251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think of other </a:t>
            </a:r>
            <a:r>
              <a:rPr lang="en-US" dirty="0" err="1" smtClean="0"/>
              <a:t>enum</a:t>
            </a:r>
            <a:r>
              <a:rPr lang="en-US" dirty="0" smtClean="0"/>
              <a:t> values?</a:t>
            </a:r>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53</a:t>
            </a:fld>
            <a:endParaRPr lang="en-US"/>
          </a:p>
        </p:txBody>
      </p:sp>
    </p:spTree>
    <p:extLst>
      <p:ext uri="{BB962C8B-B14F-4D97-AF65-F5344CB8AC3E}">
        <p14:creationId xmlns:p14="http://schemas.microsoft.com/office/powerpoint/2010/main" val="3078643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1" dirty="0" smtClean="0">
                <a:solidFill>
                  <a:srgbClr val="002060"/>
                </a:solidFill>
              </a:rPr>
              <a:t>Class</a:t>
            </a:r>
            <a:r>
              <a:rPr lang="en-ZA" sz="1200" b="1" dirty="0" smtClean="0">
                <a:solidFill>
                  <a:schemeClr val="tx1"/>
                </a:solidFill>
              </a:rPr>
              <a:t> – </a:t>
            </a:r>
            <a:r>
              <a:rPr lang="en-ZA" sz="1200" dirty="0" smtClean="0">
                <a:solidFill>
                  <a:schemeClr val="tx1"/>
                </a:solidFill>
              </a:rPr>
              <a:t>A blueprint for creating an object (attributes, 	characteristics)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dirty="0" smtClean="0">
                <a:solidFill>
                  <a:srgbClr val="002060"/>
                </a:solidFill>
              </a:rPr>
              <a:t>Object</a:t>
            </a:r>
            <a:r>
              <a:rPr lang="en-ZA" sz="1200" b="1" dirty="0" smtClean="0">
                <a:solidFill>
                  <a:schemeClr val="tx1"/>
                </a:solidFill>
              </a:rPr>
              <a:t> – </a:t>
            </a:r>
            <a:r>
              <a:rPr lang="en-ZA" sz="1200" dirty="0" smtClean="0">
                <a:solidFill>
                  <a:schemeClr val="tx1"/>
                </a:solidFill>
              </a:rPr>
              <a:t>A virtual instance of an item created from a 	template (class)</a:t>
            </a:r>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54</a:t>
            </a:fld>
            <a:endParaRPr lang="en-US"/>
          </a:p>
        </p:txBody>
      </p:sp>
    </p:spTree>
    <p:extLst>
      <p:ext uri="{BB962C8B-B14F-4D97-AF65-F5344CB8AC3E}">
        <p14:creationId xmlns:p14="http://schemas.microsoft.com/office/powerpoint/2010/main" val="11404307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ZA" dirty="0" smtClean="0"/>
              <a:t>Example of a class: Book class</a:t>
            </a:r>
          </a:p>
          <a:p>
            <a:pPr marL="0" lvl="0" indent="0" algn="l" rtl="0">
              <a:spcBef>
                <a:spcPts val="0"/>
              </a:spcBef>
              <a:spcAft>
                <a:spcPts val="0"/>
              </a:spcAft>
              <a:buNone/>
            </a:pPr>
            <a:r>
              <a:rPr lang="en-ZA" dirty="0" smtClean="0"/>
              <a:t>Characteristics of the Book class:</a:t>
            </a:r>
          </a:p>
          <a:p>
            <a:pPr marL="171450" lvl="0" indent="-171450" algn="l" rtl="0">
              <a:spcBef>
                <a:spcPts val="0"/>
              </a:spcBef>
              <a:spcAft>
                <a:spcPts val="0"/>
              </a:spcAft>
            </a:pPr>
            <a:r>
              <a:rPr lang="en-ZA" dirty="0" smtClean="0"/>
              <a:t>Title</a:t>
            </a:r>
          </a:p>
          <a:p>
            <a:pPr marL="171450" lvl="0" indent="-171450" algn="l" rtl="0">
              <a:spcBef>
                <a:spcPts val="0"/>
              </a:spcBef>
              <a:spcAft>
                <a:spcPts val="0"/>
              </a:spcAft>
            </a:pPr>
            <a:r>
              <a:rPr lang="en-ZA" dirty="0" smtClean="0"/>
              <a:t>Author</a:t>
            </a:r>
          </a:p>
          <a:p>
            <a:pPr marL="171450" lvl="0" indent="-171450" algn="l" rtl="0">
              <a:spcBef>
                <a:spcPts val="0"/>
              </a:spcBef>
              <a:spcAft>
                <a:spcPts val="0"/>
              </a:spcAft>
            </a:pPr>
            <a:r>
              <a:rPr lang="en-ZA" dirty="0" smtClean="0"/>
              <a:t>Type (for example, eBook, paperback, hardcover)</a:t>
            </a:r>
          </a:p>
          <a:p>
            <a:pPr marL="171450" lvl="0" indent="-171450" algn="l" rtl="0">
              <a:spcBef>
                <a:spcPts val="0"/>
              </a:spcBef>
              <a:spcAft>
                <a:spcPts val="0"/>
              </a:spcAft>
            </a:pPr>
            <a:r>
              <a:rPr lang="en-ZA" dirty="0" smtClean="0"/>
              <a:t>Price (for example, in </a:t>
            </a:r>
            <a:r>
              <a:rPr lang="en-ZA" dirty="0" err="1" smtClean="0"/>
              <a:t>Rands</a:t>
            </a:r>
            <a:r>
              <a:rPr lang="en-ZA" dirty="0" smtClean="0"/>
              <a:t>)</a:t>
            </a:r>
          </a:p>
          <a:p>
            <a:pPr marL="171450" lvl="0" indent="-171450" algn="l" rtl="0">
              <a:spcBef>
                <a:spcPts val="0"/>
              </a:spcBef>
              <a:spcAft>
                <a:spcPts val="0"/>
              </a:spcAft>
            </a:pPr>
            <a:endParaRPr lang="en-ZA" dirty="0" smtClean="0"/>
          </a:p>
          <a:p>
            <a:pPr marL="0" lvl="0" indent="0" algn="l" rtl="0">
              <a:spcBef>
                <a:spcPts val="0"/>
              </a:spcBef>
              <a:spcAft>
                <a:spcPts val="0"/>
              </a:spcAft>
              <a:buNone/>
            </a:pPr>
            <a:r>
              <a:rPr lang="en-ZA" dirty="0" smtClean="0"/>
              <a:t>Examples of objects for a book class:</a:t>
            </a:r>
          </a:p>
          <a:p>
            <a:pPr marL="0" lvl="0" indent="0" algn="l" rtl="0">
              <a:spcBef>
                <a:spcPts val="0"/>
              </a:spcBef>
              <a:spcAft>
                <a:spcPts val="0"/>
              </a:spcAft>
              <a:buNone/>
            </a:pPr>
            <a:r>
              <a:rPr lang="en-ZA" dirty="0" smtClean="0"/>
              <a:t>1) Object:</a:t>
            </a:r>
          </a:p>
          <a:p>
            <a:pPr marL="228600" lvl="0" indent="-228600" algn="l" rtl="0">
              <a:spcBef>
                <a:spcPts val="0"/>
              </a:spcBef>
              <a:spcAft>
                <a:spcPts val="0"/>
              </a:spcAft>
            </a:pPr>
            <a:r>
              <a:rPr lang="en-ZA" dirty="0" smtClean="0"/>
              <a:t>Title = Pride and prejudice</a:t>
            </a:r>
          </a:p>
          <a:p>
            <a:pPr marL="228600" lvl="0" indent="-228600" algn="l" rtl="0">
              <a:spcBef>
                <a:spcPts val="0"/>
              </a:spcBef>
              <a:spcAft>
                <a:spcPts val="0"/>
              </a:spcAft>
            </a:pPr>
            <a:r>
              <a:rPr lang="en-ZA" dirty="0" smtClean="0"/>
              <a:t>Author = Jane Austen</a:t>
            </a:r>
          </a:p>
          <a:p>
            <a:pPr marL="228600" lvl="0" indent="-228600" algn="l" rtl="0">
              <a:spcBef>
                <a:spcPts val="0"/>
              </a:spcBef>
              <a:spcAft>
                <a:spcPts val="0"/>
              </a:spcAft>
            </a:pPr>
            <a:r>
              <a:rPr lang="en-ZA" dirty="0" smtClean="0"/>
              <a:t>Type = Paperback</a:t>
            </a:r>
          </a:p>
          <a:p>
            <a:pPr marL="228600" lvl="0" indent="-228600" algn="l" rtl="0">
              <a:spcBef>
                <a:spcPts val="0"/>
              </a:spcBef>
              <a:spcAft>
                <a:spcPts val="0"/>
              </a:spcAft>
            </a:pPr>
            <a:r>
              <a:rPr lang="en-ZA" dirty="0" smtClean="0"/>
              <a:t>Price = 149.00</a:t>
            </a:r>
          </a:p>
          <a:p>
            <a:pPr marL="228600" lvl="0" indent="-228600" algn="l" rtl="0">
              <a:spcBef>
                <a:spcPts val="0"/>
              </a:spcBef>
              <a:spcAft>
                <a:spcPts val="0"/>
              </a:spcAft>
            </a:pPr>
            <a:endParaRPr lang="en-ZA" dirty="0" smtClean="0"/>
          </a:p>
          <a:p>
            <a:pPr marL="0" lvl="0" indent="0" algn="l" rtl="0">
              <a:spcBef>
                <a:spcPts val="0"/>
              </a:spcBef>
              <a:spcAft>
                <a:spcPts val="0"/>
              </a:spcAft>
              <a:buFont typeface="+mj-lt"/>
              <a:buNone/>
            </a:pPr>
            <a:r>
              <a:rPr lang="en-ZA" dirty="0" smtClean="0"/>
              <a:t>2) Object:</a:t>
            </a:r>
          </a:p>
          <a:p>
            <a:pPr marL="228600" lvl="0" indent="-228600" algn="l" rtl="0">
              <a:spcBef>
                <a:spcPts val="0"/>
              </a:spcBef>
              <a:spcAft>
                <a:spcPts val="0"/>
              </a:spcAft>
            </a:pPr>
            <a:r>
              <a:rPr lang="en-ZA" dirty="0" smtClean="0"/>
              <a:t>Title = </a:t>
            </a:r>
            <a:r>
              <a:rPr lang="en-ZA" dirty="0" err="1" smtClean="0"/>
              <a:t>Fairytale</a:t>
            </a:r>
            <a:endParaRPr lang="en-ZA" dirty="0" smtClean="0"/>
          </a:p>
          <a:p>
            <a:pPr marL="228600" lvl="0" indent="-228600" algn="l" rtl="0">
              <a:spcBef>
                <a:spcPts val="0"/>
              </a:spcBef>
              <a:spcAft>
                <a:spcPts val="0"/>
              </a:spcAft>
            </a:pPr>
            <a:r>
              <a:rPr lang="en-ZA" dirty="0" smtClean="0"/>
              <a:t>Author = Danielle Steel</a:t>
            </a:r>
          </a:p>
          <a:p>
            <a:pPr marL="228600" lvl="0" indent="-228600" algn="l" rtl="0">
              <a:spcBef>
                <a:spcPts val="0"/>
              </a:spcBef>
              <a:spcAft>
                <a:spcPts val="0"/>
              </a:spcAft>
            </a:pPr>
            <a:r>
              <a:rPr lang="en-ZA" dirty="0" smtClean="0"/>
              <a:t>Type = eBook</a:t>
            </a:r>
          </a:p>
          <a:p>
            <a:pPr marL="228600" lvl="0" indent="-228600" algn="l" rtl="0">
              <a:spcBef>
                <a:spcPts val="0"/>
              </a:spcBef>
              <a:spcAft>
                <a:spcPts val="0"/>
              </a:spcAft>
            </a:pPr>
            <a:r>
              <a:rPr lang="en-ZA" dirty="0" smtClean="0"/>
              <a:t>Price = 157.00</a:t>
            </a:r>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55</a:t>
            </a:fld>
            <a:endParaRPr lang="en-US"/>
          </a:p>
        </p:txBody>
      </p:sp>
    </p:spTree>
    <p:extLst>
      <p:ext uri="{BB962C8B-B14F-4D97-AF65-F5344CB8AC3E}">
        <p14:creationId xmlns:p14="http://schemas.microsoft.com/office/powerpoint/2010/main" val="9182468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ZA" dirty="0" smtClean="0"/>
              <a:t>Example of a class: Book class</a:t>
            </a:r>
          </a:p>
          <a:p>
            <a:pPr marL="0" lvl="0" indent="0" algn="l" rtl="0">
              <a:spcBef>
                <a:spcPts val="0"/>
              </a:spcBef>
              <a:spcAft>
                <a:spcPts val="0"/>
              </a:spcAft>
              <a:buNone/>
            </a:pPr>
            <a:r>
              <a:rPr lang="en-ZA" dirty="0" smtClean="0"/>
              <a:t>Characteristics of the Book class:</a:t>
            </a:r>
          </a:p>
          <a:p>
            <a:pPr marL="171450" lvl="0" indent="-171450" algn="l" rtl="0">
              <a:spcBef>
                <a:spcPts val="0"/>
              </a:spcBef>
              <a:spcAft>
                <a:spcPts val="0"/>
              </a:spcAft>
            </a:pPr>
            <a:r>
              <a:rPr lang="en-ZA" dirty="0" smtClean="0"/>
              <a:t>Title</a:t>
            </a:r>
          </a:p>
          <a:p>
            <a:pPr marL="171450" lvl="0" indent="-171450" algn="l" rtl="0">
              <a:spcBef>
                <a:spcPts val="0"/>
              </a:spcBef>
              <a:spcAft>
                <a:spcPts val="0"/>
              </a:spcAft>
            </a:pPr>
            <a:r>
              <a:rPr lang="en-ZA" dirty="0" smtClean="0"/>
              <a:t>Author</a:t>
            </a:r>
          </a:p>
          <a:p>
            <a:pPr marL="171450" lvl="0" indent="-171450" algn="l" rtl="0">
              <a:spcBef>
                <a:spcPts val="0"/>
              </a:spcBef>
              <a:spcAft>
                <a:spcPts val="0"/>
              </a:spcAft>
            </a:pPr>
            <a:r>
              <a:rPr lang="en-ZA" dirty="0" smtClean="0"/>
              <a:t>Type (for example, eBook, paperback, hardcover)</a:t>
            </a:r>
          </a:p>
          <a:p>
            <a:pPr marL="171450" lvl="0" indent="-171450" algn="l" rtl="0">
              <a:spcBef>
                <a:spcPts val="0"/>
              </a:spcBef>
              <a:spcAft>
                <a:spcPts val="0"/>
              </a:spcAft>
            </a:pPr>
            <a:r>
              <a:rPr lang="en-ZA" dirty="0" smtClean="0"/>
              <a:t>Price (for example, in </a:t>
            </a:r>
            <a:r>
              <a:rPr lang="en-ZA" dirty="0" err="1" smtClean="0"/>
              <a:t>Rands</a:t>
            </a:r>
            <a:r>
              <a:rPr lang="en-ZA" dirty="0" smtClean="0"/>
              <a:t>)</a:t>
            </a:r>
          </a:p>
          <a:p>
            <a:pPr marL="171450" lvl="0" indent="-171450" algn="l" rtl="0">
              <a:spcBef>
                <a:spcPts val="0"/>
              </a:spcBef>
              <a:spcAft>
                <a:spcPts val="0"/>
              </a:spcAft>
            </a:pPr>
            <a:endParaRPr lang="en-ZA" dirty="0" smtClean="0"/>
          </a:p>
          <a:p>
            <a:pPr marL="0" lvl="0" indent="0" algn="l" rtl="0">
              <a:spcBef>
                <a:spcPts val="0"/>
              </a:spcBef>
              <a:spcAft>
                <a:spcPts val="0"/>
              </a:spcAft>
              <a:buNone/>
            </a:pPr>
            <a:r>
              <a:rPr lang="en-ZA" dirty="0" smtClean="0"/>
              <a:t>Examples of objects for a book class:</a:t>
            </a:r>
          </a:p>
          <a:p>
            <a:pPr marL="0" lvl="0" indent="0" algn="l" rtl="0">
              <a:spcBef>
                <a:spcPts val="0"/>
              </a:spcBef>
              <a:spcAft>
                <a:spcPts val="0"/>
              </a:spcAft>
              <a:buNone/>
            </a:pPr>
            <a:r>
              <a:rPr lang="en-ZA" dirty="0" smtClean="0"/>
              <a:t>1) Object:</a:t>
            </a:r>
          </a:p>
          <a:p>
            <a:pPr marL="228600" lvl="0" indent="-228600" algn="l" rtl="0">
              <a:spcBef>
                <a:spcPts val="0"/>
              </a:spcBef>
              <a:spcAft>
                <a:spcPts val="0"/>
              </a:spcAft>
            </a:pPr>
            <a:r>
              <a:rPr lang="en-ZA" dirty="0" smtClean="0"/>
              <a:t>Title = Pride and prejudice</a:t>
            </a:r>
          </a:p>
          <a:p>
            <a:pPr marL="228600" lvl="0" indent="-228600" algn="l" rtl="0">
              <a:spcBef>
                <a:spcPts val="0"/>
              </a:spcBef>
              <a:spcAft>
                <a:spcPts val="0"/>
              </a:spcAft>
            </a:pPr>
            <a:r>
              <a:rPr lang="en-ZA" dirty="0" smtClean="0"/>
              <a:t>Author = Jane Austen</a:t>
            </a:r>
          </a:p>
          <a:p>
            <a:pPr marL="228600" lvl="0" indent="-228600" algn="l" rtl="0">
              <a:spcBef>
                <a:spcPts val="0"/>
              </a:spcBef>
              <a:spcAft>
                <a:spcPts val="0"/>
              </a:spcAft>
            </a:pPr>
            <a:r>
              <a:rPr lang="en-ZA" dirty="0" smtClean="0"/>
              <a:t>Type = Paperback</a:t>
            </a:r>
          </a:p>
          <a:p>
            <a:pPr marL="228600" lvl="0" indent="-228600" algn="l" rtl="0">
              <a:spcBef>
                <a:spcPts val="0"/>
              </a:spcBef>
              <a:spcAft>
                <a:spcPts val="0"/>
              </a:spcAft>
            </a:pPr>
            <a:r>
              <a:rPr lang="en-ZA" dirty="0" smtClean="0"/>
              <a:t>Price = 149.00</a:t>
            </a:r>
          </a:p>
          <a:p>
            <a:pPr marL="228600" lvl="0" indent="-228600" algn="l" rtl="0">
              <a:spcBef>
                <a:spcPts val="0"/>
              </a:spcBef>
              <a:spcAft>
                <a:spcPts val="0"/>
              </a:spcAft>
            </a:pPr>
            <a:endParaRPr lang="en-ZA" dirty="0" smtClean="0"/>
          </a:p>
          <a:p>
            <a:pPr marL="0" lvl="0" indent="0" algn="l" rtl="0">
              <a:spcBef>
                <a:spcPts val="0"/>
              </a:spcBef>
              <a:spcAft>
                <a:spcPts val="0"/>
              </a:spcAft>
              <a:buFont typeface="+mj-lt"/>
              <a:buNone/>
            </a:pPr>
            <a:r>
              <a:rPr lang="en-ZA" dirty="0" smtClean="0"/>
              <a:t>2) Object:</a:t>
            </a:r>
          </a:p>
          <a:p>
            <a:pPr marL="228600" lvl="0" indent="-228600" algn="l" rtl="0">
              <a:spcBef>
                <a:spcPts val="0"/>
              </a:spcBef>
              <a:spcAft>
                <a:spcPts val="0"/>
              </a:spcAft>
            </a:pPr>
            <a:r>
              <a:rPr lang="en-ZA" dirty="0" smtClean="0"/>
              <a:t>Title = </a:t>
            </a:r>
            <a:r>
              <a:rPr lang="en-ZA" dirty="0" err="1" smtClean="0"/>
              <a:t>Fairytale</a:t>
            </a:r>
            <a:endParaRPr lang="en-ZA" dirty="0" smtClean="0"/>
          </a:p>
          <a:p>
            <a:pPr marL="228600" lvl="0" indent="-228600" algn="l" rtl="0">
              <a:spcBef>
                <a:spcPts val="0"/>
              </a:spcBef>
              <a:spcAft>
                <a:spcPts val="0"/>
              </a:spcAft>
            </a:pPr>
            <a:r>
              <a:rPr lang="en-ZA" dirty="0" smtClean="0"/>
              <a:t>Author = Danielle Steel</a:t>
            </a:r>
          </a:p>
          <a:p>
            <a:pPr marL="228600" lvl="0" indent="-228600" algn="l" rtl="0">
              <a:spcBef>
                <a:spcPts val="0"/>
              </a:spcBef>
              <a:spcAft>
                <a:spcPts val="0"/>
              </a:spcAft>
            </a:pPr>
            <a:r>
              <a:rPr lang="en-ZA" dirty="0" smtClean="0"/>
              <a:t>Type = eBook</a:t>
            </a:r>
          </a:p>
          <a:p>
            <a:pPr marL="228600" lvl="0" indent="-228600" algn="l" rtl="0">
              <a:spcBef>
                <a:spcPts val="0"/>
              </a:spcBef>
              <a:spcAft>
                <a:spcPts val="0"/>
              </a:spcAft>
            </a:pPr>
            <a:r>
              <a:rPr lang="en-ZA" dirty="0" smtClean="0"/>
              <a:t>Price = 157.00</a:t>
            </a:r>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56</a:t>
            </a:fld>
            <a:endParaRPr lang="en-US"/>
          </a:p>
        </p:txBody>
      </p:sp>
    </p:spTree>
    <p:extLst>
      <p:ext uri="{BB962C8B-B14F-4D97-AF65-F5344CB8AC3E}">
        <p14:creationId xmlns:p14="http://schemas.microsoft.com/office/powerpoint/2010/main" val="12459262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ZA" dirty="0" smtClean="0"/>
              <a:t>Example of a class: Book class</a:t>
            </a:r>
          </a:p>
          <a:p>
            <a:pPr marL="0" lvl="0" indent="0" algn="l" rtl="0">
              <a:spcBef>
                <a:spcPts val="0"/>
              </a:spcBef>
              <a:spcAft>
                <a:spcPts val="0"/>
              </a:spcAft>
              <a:buNone/>
            </a:pPr>
            <a:r>
              <a:rPr lang="en-ZA" dirty="0" smtClean="0"/>
              <a:t>Characteristics of the Book class:</a:t>
            </a:r>
          </a:p>
          <a:p>
            <a:pPr marL="171450" lvl="0" indent="-171450" algn="l" rtl="0">
              <a:spcBef>
                <a:spcPts val="0"/>
              </a:spcBef>
              <a:spcAft>
                <a:spcPts val="0"/>
              </a:spcAft>
            </a:pPr>
            <a:r>
              <a:rPr lang="en-ZA" dirty="0" smtClean="0"/>
              <a:t>Title</a:t>
            </a:r>
          </a:p>
          <a:p>
            <a:pPr marL="171450" lvl="0" indent="-171450" algn="l" rtl="0">
              <a:spcBef>
                <a:spcPts val="0"/>
              </a:spcBef>
              <a:spcAft>
                <a:spcPts val="0"/>
              </a:spcAft>
            </a:pPr>
            <a:r>
              <a:rPr lang="en-ZA" dirty="0" smtClean="0"/>
              <a:t>Author</a:t>
            </a:r>
          </a:p>
          <a:p>
            <a:pPr marL="171450" lvl="0" indent="-171450" algn="l" rtl="0">
              <a:spcBef>
                <a:spcPts val="0"/>
              </a:spcBef>
              <a:spcAft>
                <a:spcPts val="0"/>
              </a:spcAft>
            </a:pPr>
            <a:r>
              <a:rPr lang="en-ZA" dirty="0" smtClean="0"/>
              <a:t>Type (for example, eBook, paperback, hardcover)</a:t>
            </a:r>
          </a:p>
          <a:p>
            <a:pPr marL="171450" lvl="0" indent="-171450" algn="l" rtl="0">
              <a:spcBef>
                <a:spcPts val="0"/>
              </a:spcBef>
              <a:spcAft>
                <a:spcPts val="0"/>
              </a:spcAft>
            </a:pPr>
            <a:r>
              <a:rPr lang="en-ZA" dirty="0" smtClean="0"/>
              <a:t>Price (for example, in </a:t>
            </a:r>
            <a:r>
              <a:rPr lang="en-ZA" dirty="0" err="1" smtClean="0"/>
              <a:t>Rands</a:t>
            </a:r>
            <a:r>
              <a:rPr lang="en-ZA" dirty="0" smtClean="0"/>
              <a:t>)</a:t>
            </a:r>
          </a:p>
          <a:p>
            <a:pPr marL="171450" lvl="0" indent="-171450" algn="l" rtl="0">
              <a:spcBef>
                <a:spcPts val="0"/>
              </a:spcBef>
              <a:spcAft>
                <a:spcPts val="0"/>
              </a:spcAft>
            </a:pPr>
            <a:endParaRPr lang="en-ZA" dirty="0" smtClean="0"/>
          </a:p>
          <a:p>
            <a:pPr marL="0" lvl="0" indent="0" algn="l" rtl="0">
              <a:spcBef>
                <a:spcPts val="0"/>
              </a:spcBef>
              <a:spcAft>
                <a:spcPts val="0"/>
              </a:spcAft>
              <a:buNone/>
            </a:pPr>
            <a:r>
              <a:rPr lang="en-ZA" dirty="0" smtClean="0"/>
              <a:t>Examples of objects for a book class:</a:t>
            </a:r>
          </a:p>
          <a:p>
            <a:pPr marL="0" lvl="0" indent="0" algn="l" rtl="0">
              <a:spcBef>
                <a:spcPts val="0"/>
              </a:spcBef>
              <a:spcAft>
                <a:spcPts val="0"/>
              </a:spcAft>
              <a:buNone/>
            </a:pPr>
            <a:r>
              <a:rPr lang="en-ZA" dirty="0" smtClean="0"/>
              <a:t>1) Object:</a:t>
            </a:r>
          </a:p>
          <a:p>
            <a:pPr marL="228600" lvl="0" indent="-228600" algn="l" rtl="0">
              <a:spcBef>
                <a:spcPts val="0"/>
              </a:spcBef>
              <a:spcAft>
                <a:spcPts val="0"/>
              </a:spcAft>
            </a:pPr>
            <a:r>
              <a:rPr lang="en-ZA" dirty="0" smtClean="0"/>
              <a:t>Title = Pride and prejudice</a:t>
            </a:r>
          </a:p>
          <a:p>
            <a:pPr marL="228600" lvl="0" indent="-228600" algn="l" rtl="0">
              <a:spcBef>
                <a:spcPts val="0"/>
              </a:spcBef>
              <a:spcAft>
                <a:spcPts val="0"/>
              </a:spcAft>
            </a:pPr>
            <a:r>
              <a:rPr lang="en-ZA" dirty="0" smtClean="0"/>
              <a:t>Author = Jane Austen</a:t>
            </a:r>
          </a:p>
          <a:p>
            <a:pPr marL="228600" lvl="0" indent="-228600" algn="l" rtl="0">
              <a:spcBef>
                <a:spcPts val="0"/>
              </a:spcBef>
              <a:spcAft>
                <a:spcPts val="0"/>
              </a:spcAft>
            </a:pPr>
            <a:r>
              <a:rPr lang="en-ZA" dirty="0" smtClean="0"/>
              <a:t>Type = Paperback</a:t>
            </a:r>
          </a:p>
          <a:p>
            <a:pPr marL="228600" lvl="0" indent="-228600" algn="l" rtl="0">
              <a:spcBef>
                <a:spcPts val="0"/>
              </a:spcBef>
              <a:spcAft>
                <a:spcPts val="0"/>
              </a:spcAft>
            </a:pPr>
            <a:r>
              <a:rPr lang="en-ZA" dirty="0" smtClean="0"/>
              <a:t>Price = 149.00</a:t>
            </a:r>
          </a:p>
          <a:p>
            <a:pPr marL="228600" lvl="0" indent="-228600" algn="l" rtl="0">
              <a:spcBef>
                <a:spcPts val="0"/>
              </a:spcBef>
              <a:spcAft>
                <a:spcPts val="0"/>
              </a:spcAft>
            </a:pPr>
            <a:endParaRPr lang="en-ZA" dirty="0" smtClean="0"/>
          </a:p>
          <a:p>
            <a:pPr marL="0" lvl="0" indent="0" algn="l" rtl="0">
              <a:spcBef>
                <a:spcPts val="0"/>
              </a:spcBef>
              <a:spcAft>
                <a:spcPts val="0"/>
              </a:spcAft>
              <a:buFont typeface="+mj-lt"/>
              <a:buNone/>
            </a:pPr>
            <a:r>
              <a:rPr lang="en-ZA" dirty="0" smtClean="0"/>
              <a:t>2) Object:</a:t>
            </a:r>
          </a:p>
          <a:p>
            <a:pPr marL="228600" lvl="0" indent="-228600" algn="l" rtl="0">
              <a:spcBef>
                <a:spcPts val="0"/>
              </a:spcBef>
              <a:spcAft>
                <a:spcPts val="0"/>
              </a:spcAft>
            </a:pPr>
            <a:r>
              <a:rPr lang="en-ZA" dirty="0" smtClean="0"/>
              <a:t>Title = </a:t>
            </a:r>
            <a:r>
              <a:rPr lang="en-ZA" dirty="0" err="1" smtClean="0"/>
              <a:t>Fairytale</a:t>
            </a:r>
            <a:endParaRPr lang="en-ZA" dirty="0" smtClean="0"/>
          </a:p>
          <a:p>
            <a:pPr marL="228600" lvl="0" indent="-228600" algn="l" rtl="0">
              <a:spcBef>
                <a:spcPts val="0"/>
              </a:spcBef>
              <a:spcAft>
                <a:spcPts val="0"/>
              </a:spcAft>
            </a:pPr>
            <a:r>
              <a:rPr lang="en-ZA" dirty="0" smtClean="0"/>
              <a:t>Author = Danielle Steel</a:t>
            </a:r>
          </a:p>
          <a:p>
            <a:pPr marL="228600" lvl="0" indent="-228600" algn="l" rtl="0">
              <a:spcBef>
                <a:spcPts val="0"/>
              </a:spcBef>
              <a:spcAft>
                <a:spcPts val="0"/>
              </a:spcAft>
            </a:pPr>
            <a:r>
              <a:rPr lang="en-ZA" dirty="0" smtClean="0"/>
              <a:t>Type = eBook</a:t>
            </a:r>
          </a:p>
          <a:p>
            <a:pPr marL="228600" lvl="0" indent="-228600" algn="l" rtl="0">
              <a:spcBef>
                <a:spcPts val="0"/>
              </a:spcBef>
              <a:spcAft>
                <a:spcPts val="0"/>
              </a:spcAft>
            </a:pPr>
            <a:r>
              <a:rPr lang="en-ZA" dirty="0" smtClean="0"/>
              <a:t>Price = 157.00</a:t>
            </a:r>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57</a:t>
            </a:fld>
            <a:endParaRPr lang="en-US"/>
          </a:p>
        </p:txBody>
      </p:sp>
    </p:spTree>
    <p:extLst>
      <p:ext uri="{BB962C8B-B14F-4D97-AF65-F5344CB8AC3E}">
        <p14:creationId xmlns:p14="http://schemas.microsoft.com/office/powerpoint/2010/main" val="18563766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ZA" dirty="0" smtClean="0"/>
              <a:t>Example of a class: Book class</a:t>
            </a:r>
          </a:p>
          <a:p>
            <a:pPr marL="0" lvl="0" indent="0" algn="l" rtl="0">
              <a:spcBef>
                <a:spcPts val="0"/>
              </a:spcBef>
              <a:spcAft>
                <a:spcPts val="0"/>
              </a:spcAft>
              <a:buNone/>
            </a:pPr>
            <a:r>
              <a:rPr lang="en-ZA" dirty="0" smtClean="0"/>
              <a:t>Characteristics of the Book class:</a:t>
            </a:r>
          </a:p>
          <a:p>
            <a:pPr marL="171450" lvl="0" indent="-171450" algn="l" rtl="0">
              <a:spcBef>
                <a:spcPts val="0"/>
              </a:spcBef>
              <a:spcAft>
                <a:spcPts val="0"/>
              </a:spcAft>
            </a:pPr>
            <a:r>
              <a:rPr lang="en-ZA" dirty="0" smtClean="0"/>
              <a:t>Title</a:t>
            </a:r>
          </a:p>
          <a:p>
            <a:pPr marL="171450" lvl="0" indent="-171450" algn="l" rtl="0">
              <a:spcBef>
                <a:spcPts val="0"/>
              </a:spcBef>
              <a:spcAft>
                <a:spcPts val="0"/>
              </a:spcAft>
            </a:pPr>
            <a:r>
              <a:rPr lang="en-ZA" dirty="0" smtClean="0"/>
              <a:t>Author</a:t>
            </a:r>
          </a:p>
          <a:p>
            <a:pPr marL="171450" lvl="0" indent="-171450" algn="l" rtl="0">
              <a:spcBef>
                <a:spcPts val="0"/>
              </a:spcBef>
              <a:spcAft>
                <a:spcPts val="0"/>
              </a:spcAft>
            </a:pPr>
            <a:r>
              <a:rPr lang="en-ZA" dirty="0" smtClean="0"/>
              <a:t>Type (for example, eBook, paperback, hardcover)</a:t>
            </a:r>
          </a:p>
          <a:p>
            <a:pPr marL="171450" lvl="0" indent="-171450" algn="l" rtl="0">
              <a:spcBef>
                <a:spcPts val="0"/>
              </a:spcBef>
              <a:spcAft>
                <a:spcPts val="0"/>
              </a:spcAft>
            </a:pPr>
            <a:r>
              <a:rPr lang="en-ZA" dirty="0" smtClean="0"/>
              <a:t>Price (for example, in </a:t>
            </a:r>
            <a:r>
              <a:rPr lang="en-ZA" dirty="0" err="1" smtClean="0"/>
              <a:t>Rands</a:t>
            </a:r>
            <a:r>
              <a:rPr lang="en-ZA" dirty="0" smtClean="0"/>
              <a:t>)</a:t>
            </a:r>
          </a:p>
          <a:p>
            <a:pPr marL="171450" lvl="0" indent="-171450" algn="l" rtl="0">
              <a:spcBef>
                <a:spcPts val="0"/>
              </a:spcBef>
              <a:spcAft>
                <a:spcPts val="0"/>
              </a:spcAft>
            </a:pPr>
            <a:endParaRPr lang="en-ZA" dirty="0" smtClean="0"/>
          </a:p>
          <a:p>
            <a:pPr marL="0" lvl="0" indent="0" algn="l" rtl="0">
              <a:spcBef>
                <a:spcPts val="0"/>
              </a:spcBef>
              <a:spcAft>
                <a:spcPts val="0"/>
              </a:spcAft>
              <a:buNone/>
            </a:pPr>
            <a:r>
              <a:rPr lang="en-ZA" dirty="0" smtClean="0"/>
              <a:t>Examples of objects for a book class:</a:t>
            </a:r>
          </a:p>
          <a:p>
            <a:pPr marL="0" lvl="0" indent="0" algn="l" rtl="0">
              <a:spcBef>
                <a:spcPts val="0"/>
              </a:spcBef>
              <a:spcAft>
                <a:spcPts val="0"/>
              </a:spcAft>
              <a:buNone/>
            </a:pPr>
            <a:r>
              <a:rPr lang="en-ZA" dirty="0" smtClean="0"/>
              <a:t>1) Object:</a:t>
            </a:r>
          </a:p>
          <a:p>
            <a:pPr marL="228600" lvl="0" indent="-228600" algn="l" rtl="0">
              <a:spcBef>
                <a:spcPts val="0"/>
              </a:spcBef>
              <a:spcAft>
                <a:spcPts val="0"/>
              </a:spcAft>
            </a:pPr>
            <a:r>
              <a:rPr lang="en-ZA" dirty="0" smtClean="0"/>
              <a:t>Title = Pride and prejudice</a:t>
            </a:r>
          </a:p>
          <a:p>
            <a:pPr marL="228600" lvl="0" indent="-228600" algn="l" rtl="0">
              <a:spcBef>
                <a:spcPts val="0"/>
              </a:spcBef>
              <a:spcAft>
                <a:spcPts val="0"/>
              </a:spcAft>
            </a:pPr>
            <a:r>
              <a:rPr lang="en-ZA" dirty="0" smtClean="0"/>
              <a:t>Author = Jane Austen</a:t>
            </a:r>
          </a:p>
          <a:p>
            <a:pPr marL="228600" lvl="0" indent="-228600" algn="l" rtl="0">
              <a:spcBef>
                <a:spcPts val="0"/>
              </a:spcBef>
              <a:spcAft>
                <a:spcPts val="0"/>
              </a:spcAft>
            </a:pPr>
            <a:r>
              <a:rPr lang="en-ZA" dirty="0" smtClean="0"/>
              <a:t>Type = Paperback</a:t>
            </a:r>
          </a:p>
          <a:p>
            <a:pPr marL="228600" lvl="0" indent="-228600" algn="l" rtl="0">
              <a:spcBef>
                <a:spcPts val="0"/>
              </a:spcBef>
              <a:spcAft>
                <a:spcPts val="0"/>
              </a:spcAft>
            </a:pPr>
            <a:r>
              <a:rPr lang="en-ZA" dirty="0" smtClean="0"/>
              <a:t>Price = 149.00</a:t>
            </a:r>
          </a:p>
          <a:p>
            <a:pPr marL="228600" lvl="0" indent="-228600" algn="l" rtl="0">
              <a:spcBef>
                <a:spcPts val="0"/>
              </a:spcBef>
              <a:spcAft>
                <a:spcPts val="0"/>
              </a:spcAft>
            </a:pPr>
            <a:endParaRPr lang="en-ZA" dirty="0" smtClean="0"/>
          </a:p>
          <a:p>
            <a:pPr marL="0" lvl="0" indent="0" algn="l" rtl="0">
              <a:spcBef>
                <a:spcPts val="0"/>
              </a:spcBef>
              <a:spcAft>
                <a:spcPts val="0"/>
              </a:spcAft>
              <a:buFont typeface="+mj-lt"/>
              <a:buNone/>
            </a:pPr>
            <a:r>
              <a:rPr lang="en-ZA" dirty="0" smtClean="0"/>
              <a:t>2) Object:</a:t>
            </a:r>
          </a:p>
          <a:p>
            <a:pPr marL="228600" lvl="0" indent="-228600" algn="l" rtl="0">
              <a:spcBef>
                <a:spcPts val="0"/>
              </a:spcBef>
              <a:spcAft>
                <a:spcPts val="0"/>
              </a:spcAft>
            </a:pPr>
            <a:r>
              <a:rPr lang="en-ZA" dirty="0" smtClean="0"/>
              <a:t>Title = </a:t>
            </a:r>
            <a:r>
              <a:rPr lang="en-ZA" dirty="0" err="1" smtClean="0"/>
              <a:t>Fairytale</a:t>
            </a:r>
            <a:endParaRPr lang="en-ZA" dirty="0" smtClean="0"/>
          </a:p>
          <a:p>
            <a:pPr marL="228600" lvl="0" indent="-228600" algn="l" rtl="0">
              <a:spcBef>
                <a:spcPts val="0"/>
              </a:spcBef>
              <a:spcAft>
                <a:spcPts val="0"/>
              </a:spcAft>
            </a:pPr>
            <a:r>
              <a:rPr lang="en-ZA" dirty="0" smtClean="0"/>
              <a:t>Author = Danielle Steel</a:t>
            </a:r>
          </a:p>
          <a:p>
            <a:pPr marL="228600" lvl="0" indent="-228600" algn="l" rtl="0">
              <a:spcBef>
                <a:spcPts val="0"/>
              </a:spcBef>
              <a:spcAft>
                <a:spcPts val="0"/>
              </a:spcAft>
            </a:pPr>
            <a:r>
              <a:rPr lang="en-ZA" dirty="0" smtClean="0"/>
              <a:t>Type = eBook</a:t>
            </a:r>
          </a:p>
          <a:p>
            <a:pPr marL="228600" lvl="0" indent="-228600" algn="l" rtl="0">
              <a:spcBef>
                <a:spcPts val="0"/>
              </a:spcBef>
              <a:spcAft>
                <a:spcPts val="0"/>
              </a:spcAft>
            </a:pPr>
            <a:r>
              <a:rPr lang="en-ZA" dirty="0" smtClean="0"/>
              <a:t>Price = 157.00</a:t>
            </a:r>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58</a:t>
            </a:fld>
            <a:endParaRPr lang="en-US"/>
          </a:p>
        </p:txBody>
      </p:sp>
    </p:spTree>
    <p:extLst>
      <p:ext uri="{BB962C8B-B14F-4D97-AF65-F5344CB8AC3E}">
        <p14:creationId xmlns:p14="http://schemas.microsoft.com/office/powerpoint/2010/main" val="856616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US" sz="1200" b="0" i="0" u="none" strike="noStrike" cap="none" dirty="0" smtClean="0">
                <a:solidFill>
                  <a:srgbClr val="000000"/>
                </a:solidFill>
                <a:effectLst/>
                <a:latin typeface="Arial"/>
                <a:ea typeface="Arial"/>
                <a:cs typeface="Arial"/>
                <a:sym typeface="Arial"/>
              </a:rPr>
              <a:t>Software itself is the set of instructions or programs that tell a computer what to do.</a:t>
            </a:r>
          </a:p>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endParaRPr lang="en-US" sz="1200" b="0" i="0" u="none" strike="noStrike" cap="none" dirty="0" smtClean="0">
              <a:solidFill>
                <a:srgbClr val="000000"/>
              </a:solidFill>
              <a:effectLst/>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US" sz="1200" b="0" i="0" u="none" strike="noStrike" cap="none" dirty="0" smtClean="0">
                <a:solidFill>
                  <a:srgbClr val="000000"/>
                </a:solidFill>
                <a:effectLst/>
                <a:latin typeface="Arial"/>
                <a:ea typeface="Arial"/>
                <a:cs typeface="Arial"/>
                <a:sym typeface="Arial"/>
              </a:rPr>
              <a:t>Software development refers to a set of computer science activities dedicated to the process of creating, designing, deploying and supporting software</a:t>
            </a:r>
          </a:p>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endParaRPr lang="en-ZA" b="0" dirty="0" smtClean="0"/>
          </a:p>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ZA" b="0" dirty="0" smtClean="0"/>
              <a:t>A software developer carries out software development through a coding language to meet an objective and will control the testing and maintenance of the software product</a:t>
            </a:r>
            <a:r>
              <a:rPr lang="en-ZA" b="0" dirty="0" smtClean="0"/>
              <a:t>.</a:t>
            </a:r>
          </a:p>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endParaRPr lang="en-ZA" b="0" dirty="0" smtClean="0"/>
          </a:p>
          <a:p>
            <a:pPr marL="171450" marR="0" lvl="0" indent="-171450" algn="l" defTabSz="914400" rtl="0" eaLnBrk="1" fontAlgn="auto" latinLnBrk="0" hangingPunct="1">
              <a:lnSpc>
                <a:spcPct val="100000"/>
              </a:lnSpc>
              <a:spcBef>
                <a:spcPts val="0"/>
              </a:spcBef>
              <a:spcAft>
                <a:spcPts val="0"/>
              </a:spcAft>
              <a:buClr>
                <a:srgbClr val="000000"/>
              </a:buClr>
              <a:buSzPts val="1400"/>
              <a:tabLst/>
              <a:defRPr/>
            </a:pPr>
            <a:r>
              <a:rPr lang="en-ZA" b="0" dirty="0" smtClean="0"/>
              <a:t>Now that you know</a:t>
            </a:r>
            <a:r>
              <a:rPr lang="en-ZA" b="0" baseline="0" dirty="0" smtClean="0"/>
              <a:t> what software development is, you can answer the question and win some good money </a:t>
            </a:r>
            <a:r>
              <a:rPr lang="en-ZA" b="0" baseline="0" dirty="0" smtClean="0">
                <a:sym typeface="Wingdings" panose="05000000000000000000" pitchFamily="2" charset="2"/>
              </a:rPr>
              <a:t></a:t>
            </a:r>
            <a:endParaRPr lang="en-ZA" b="0" dirty="0" smtClean="0"/>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5</a:t>
            </a:fld>
            <a:endParaRPr lang="en-US"/>
          </a:p>
        </p:txBody>
      </p:sp>
    </p:spTree>
    <p:extLst>
      <p:ext uri="{BB962C8B-B14F-4D97-AF65-F5344CB8AC3E}">
        <p14:creationId xmlns:p14="http://schemas.microsoft.com/office/powerpoint/2010/main" val="3601333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anyone know of examples of coding languages?</a:t>
            </a:r>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6</a:t>
            </a:fld>
            <a:endParaRPr lang="en-US"/>
          </a:p>
        </p:txBody>
      </p:sp>
    </p:spTree>
    <p:extLst>
      <p:ext uri="{BB962C8B-B14F-4D97-AF65-F5344CB8AC3E}">
        <p14:creationId xmlns:p14="http://schemas.microsoft.com/office/powerpoint/2010/main" val="2406821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317500"/>
            <a:r>
              <a:rPr lang="en-US" dirty="0" smtClean="0"/>
              <a:t>A coding</a:t>
            </a:r>
            <a:r>
              <a:rPr lang="en-US" baseline="0" dirty="0" smtClean="0"/>
              <a:t> language is what humans use to instruct the computer to do something</a:t>
            </a:r>
          </a:p>
          <a:p>
            <a:pPr marL="457200" indent="-317500"/>
            <a:endParaRPr lang="en-US" dirty="0" smtClean="0"/>
          </a:p>
          <a:p>
            <a:pPr marL="457200" indent="-317500"/>
            <a:r>
              <a:rPr lang="en-US" dirty="0" smtClean="0"/>
              <a:t>Like we have different languages in different areas of the world, we can think of computers as having their own language.</a:t>
            </a:r>
          </a:p>
          <a:p>
            <a:pPr marL="457200" indent="-317500"/>
            <a:endParaRPr lang="en-US" dirty="0" smtClean="0"/>
          </a:p>
          <a:p>
            <a:pPr marL="457200" indent="-317500"/>
            <a:r>
              <a:rPr lang="en-US" dirty="0" smtClean="0"/>
              <a:t>Like English has 26 letters of the alphabet, with which we use to make up all our words for effective communication; the computer has an understands binary 1’s and 0’s to make up its language of effective communication.</a:t>
            </a:r>
          </a:p>
          <a:p>
            <a:pPr marL="457200" indent="-317500"/>
            <a:endParaRPr lang="en-US" dirty="0" smtClean="0"/>
          </a:p>
          <a:p>
            <a:pPr marL="457200" indent="-317500"/>
            <a:r>
              <a:rPr lang="en-US" dirty="0" smtClean="0"/>
              <a:t>We do not understand 1’s and 0’s and the computer does not understand our languages…so we use code in abstraction of a language to translate between the human and the machine.</a:t>
            </a:r>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7</a:t>
            </a:fld>
            <a:endParaRPr lang="en-US"/>
          </a:p>
        </p:txBody>
      </p:sp>
    </p:spTree>
    <p:extLst>
      <p:ext uri="{BB962C8B-B14F-4D97-AF65-F5344CB8AC3E}">
        <p14:creationId xmlns:p14="http://schemas.microsoft.com/office/powerpoint/2010/main" val="13984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317500"/>
            <a:r>
              <a:rPr lang="en-US" dirty="0" smtClean="0"/>
              <a:t>A coding</a:t>
            </a:r>
            <a:r>
              <a:rPr lang="en-US" baseline="0" dirty="0" smtClean="0"/>
              <a:t> language is what humans use to instruct the computer to do something</a:t>
            </a:r>
          </a:p>
          <a:p>
            <a:pPr marL="457200" indent="-317500"/>
            <a:endParaRPr lang="en-US" dirty="0" smtClean="0"/>
          </a:p>
          <a:p>
            <a:pPr marL="457200" indent="-317500"/>
            <a:r>
              <a:rPr lang="en-US" dirty="0" smtClean="0"/>
              <a:t>Like we have different languages in different areas of the world, we can think of computers as having their own language.</a:t>
            </a:r>
          </a:p>
          <a:p>
            <a:pPr marL="457200" indent="-317500"/>
            <a:endParaRPr lang="en-US" dirty="0" smtClean="0"/>
          </a:p>
          <a:p>
            <a:pPr marL="457200" indent="-317500"/>
            <a:r>
              <a:rPr lang="en-US" dirty="0" smtClean="0"/>
              <a:t>Like English has 26 letters of the alphabet, with which we use to make up all our words for effective communication; the computer has an understands binary 1’s and 0’s to make up its language of effective communication.</a:t>
            </a:r>
          </a:p>
          <a:p>
            <a:pPr marL="457200" indent="-317500"/>
            <a:endParaRPr lang="en-US" dirty="0" smtClean="0"/>
          </a:p>
          <a:p>
            <a:pPr marL="457200" indent="-317500"/>
            <a:r>
              <a:rPr lang="en-US" dirty="0" smtClean="0"/>
              <a:t>We do not understand 1’s and 0’s and the computer does not understand our languages…so we use code in abstraction of a language to translate between the human and the machine.</a:t>
            </a:r>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8</a:t>
            </a:fld>
            <a:endParaRPr lang="en-US"/>
          </a:p>
        </p:txBody>
      </p:sp>
    </p:spTree>
    <p:extLst>
      <p:ext uri="{BB962C8B-B14F-4D97-AF65-F5344CB8AC3E}">
        <p14:creationId xmlns:p14="http://schemas.microsoft.com/office/powerpoint/2010/main" val="31662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317500"/>
            <a:r>
              <a:rPr lang="en-US" dirty="0" smtClean="0"/>
              <a:t>Hello World – </a:t>
            </a:r>
            <a:r>
              <a:rPr lang="en-US" dirty="0" err="1" smtClean="0"/>
              <a:t>Devs</a:t>
            </a:r>
            <a:r>
              <a:rPr lang="en-US" dirty="0" smtClean="0"/>
              <a:t> always use this when learning a new </a:t>
            </a:r>
            <a:r>
              <a:rPr lang="en-US" dirty="0" err="1" smtClean="0"/>
              <a:t>concnept</a:t>
            </a:r>
            <a:r>
              <a:rPr lang="en-US" dirty="0" smtClean="0"/>
              <a:t>/language</a:t>
            </a:r>
          </a:p>
          <a:p>
            <a:pPr marL="457200" indent="-317500"/>
            <a:endParaRPr lang="en-US" dirty="0" smtClean="0"/>
          </a:p>
          <a:p>
            <a:pPr marL="457200" indent="-317500"/>
            <a:r>
              <a:rPr lang="en-US" dirty="0" smtClean="0"/>
              <a:t>A </a:t>
            </a:r>
            <a:r>
              <a:rPr lang="en-US" dirty="0" smtClean="0"/>
              <a:t>coding</a:t>
            </a:r>
            <a:r>
              <a:rPr lang="en-US" baseline="0" dirty="0" smtClean="0"/>
              <a:t> language is what humans use to instruct the computer to do something</a:t>
            </a:r>
          </a:p>
          <a:p>
            <a:pPr marL="457200" indent="-317500"/>
            <a:endParaRPr lang="en-US" dirty="0" smtClean="0"/>
          </a:p>
          <a:p>
            <a:pPr marL="457200" indent="-317500"/>
            <a:r>
              <a:rPr lang="en-US" dirty="0" smtClean="0"/>
              <a:t>Like we have different languages in different areas of the world, we can think of computers as having their own language.</a:t>
            </a:r>
          </a:p>
          <a:p>
            <a:pPr marL="457200" indent="-317500"/>
            <a:endParaRPr lang="en-US" dirty="0" smtClean="0"/>
          </a:p>
          <a:p>
            <a:pPr marL="457200" indent="-317500"/>
            <a:r>
              <a:rPr lang="en-US" dirty="0" smtClean="0"/>
              <a:t>Like English has 26 letters of the alphabet, with which we use to make up all our words for effective communication; the computer has an understands binary 1’s and 0’s to make up its language of effective communication.</a:t>
            </a:r>
          </a:p>
          <a:p>
            <a:pPr marL="457200" indent="-317500"/>
            <a:endParaRPr lang="en-US" dirty="0" smtClean="0"/>
          </a:p>
          <a:p>
            <a:pPr marL="457200" indent="-317500"/>
            <a:r>
              <a:rPr lang="en-US" dirty="0" smtClean="0"/>
              <a:t>We do not understand 1’s and 0’s and the computer does not understand our languages…so we use code in abstraction of a language to translate between the human and the machine.</a:t>
            </a:r>
          </a:p>
          <a:p>
            <a:endParaRPr lang="en-US" dirty="0"/>
          </a:p>
        </p:txBody>
      </p:sp>
      <p:sp>
        <p:nvSpPr>
          <p:cNvPr id="4" name="Slide Number Placeholder 3"/>
          <p:cNvSpPr>
            <a:spLocks noGrp="1"/>
          </p:cNvSpPr>
          <p:nvPr>
            <p:ph type="sldNum" sz="quarter" idx="10"/>
          </p:nvPr>
        </p:nvSpPr>
        <p:spPr/>
        <p:txBody>
          <a:bodyPr/>
          <a:lstStyle/>
          <a:p>
            <a:fld id="{7B84AE9F-FFD9-FF4C-A196-E789BBA95978}" type="slidenum">
              <a:rPr lang="en-US" smtClean="0"/>
              <a:t>9</a:t>
            </a:fld>
            <a:endParaRPr lang="en-US"/>
          </a:p>
        </p:txBody>
      </p:sp>
    </p:spTree>
    <p:extLst>
      <p:ext uri="{BB962C8B-B14F-4D97-AF65-F5344CB8AC3E}">
        <p14:creationId xmlns:p14="http://schemas.microsoft.com/office/powerpoint/2010/main" val="8830657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Master" Target="../slideMasters/slideMaster2.xml"/><Relationship Id="rId5" Type="http://schemas.openxmlformats.org/officeDocument/2006/relationships/image" Target="../media/image50.emf"/><Relationship Id="rId4" Type="http://schemas.openxmlformats.org/officeDocument/2006/relationships/image" Target="../media/image49.emf"/></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3"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237632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Panel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443046" y="576141"/>
            <a:ext cx="7110046" cy="760291"/>
          </a:xfrm>
          <a:prstGeom prst="rect">
            <a:avLst/>
          </a:prstGeom>
        </p:spPr>
        <p:txBody>
          <a:bodyPr/>
          <a:lstStyle>
            <a:lvl1pPr>
              <a:defRPr b="1" i="0">
                <a:solidFill>
                  <a:srgbClr val="A8CB4C"/>
                </a:solidFill>
                <a:latin typeface="Myriad Pro" charset="0"/>
                <a:ea typeface="Myriad Pro" charset="0"/>
                <a:cs typeface="Myriad Pro" charset="0"/>
              </a:defRPr>
            </a:lvl1pPr>
          </a:lstStyle>
          <a:p>
            <a:r>
              <a:rPr lang="en-US" dirty="0"/>
              <a:t>CLICK TO EDIT TITLE STYLE</a:t>
            </a:r>
          </a:p>
        </p:txBody>
      </p:sp>
      <p:sp>
        <p:nvSpPr>
          <p:cNvPr id="8"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9"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337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Panel Oran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443046" y="576141"/>
            <a:ext cx="7110046" cy="760291"/>
          </a:xfrm>
          <a:prstGeom prst="rect">
            <a:avLst/>
          </a:prstGeom>
        </p:spPr>
        <p:txBody>
          <a:bodyPr/>
          <a:lstStyle>
            <a:lvl1pPr>
              <a:defRPr b="1" i="0">
                <a:solidFill>
                  <a:srgbClr val="FF602E"/>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8142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ft Panel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443046" y="576141"/>
            <a:ext cx="7110046" cy="760291"/>
          </a:xfrm>
          <a:prstGeom prst="rect">
            <a:avLst/>
          </a:prstGeom>
        </p:spPr>
        <p:txBody>
          <a:bodyPr/>
          <a:lstStyle>
            <a:lvl1pPr>
              <a:defRPr b="1" i="0">
                <a:solidFill>
                  <a:srgbClr val="008EBC"/>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8963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ght Panel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74431" y="540971"/>
            <a:ext cx="7110046" cy="760291"/>
          </a:xfrm>
          <a:prstGeom prst="rect">
            <a:avLst/>
          </a:prstGeom>
        </p:spPr>
        <p:txBody>
          <a:bodyPr/>
          <a:lstStyle>
            <a:lvl1pPr>
              <a:defRPr b="1" i="0">
                <a:solidFill>
                  <a:srgbClr val="323266"/>
                </a:solidFill>
                <a:latin typeface="Myriad Pro" charset="0"/>
                <a:ea typeface="Myriad Pro" charset="0"/>
                <a:cs typeface="Myriad Pro" charset="0"/>
              </a:defRPr>
            </a:lvl1pPr>
          </a:lstStyle>
          <a:p>
            <a:r>
              <a:rPr lang="en-US" dirty="0"/>
              <a:t>CLICK TO EDIT TITLE STYLE</a:t>
            </a:r>
          </a:p>
        </p:txBody>
      </p:sp>
      <p:sp>
        <p:nvSpPr>
          <p:cNvPr id="5"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6"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6245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ght Panel Ligh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4431" y="540971"/>
            <a:ext cx="7110046" cy="760291"/>
          </a:xfrm>
          <a:prstGeom prst="rect">
            <a:avLst/>
          </a:prstGeom>
        </p:spPr>
        <p:txBody>
          <a:bodyPr/>
          <a:lstStyle>
            <a:lvl1pPr>
              <a:defRPr b="1" i="0">
                <a:solidFill>
                  <a:srgbClr val="99CCFF"/>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198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ight Panel Te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4431" y="540971"/>
            <a:ext cx="7110046" cy="760291"/>
          </a:xfrm>
          <a:prstGeom prst="rect">
            <a:avLst/>
          </a:prstGeom>
        </p:spPr>
        <p:txBody>
          <a:bodyPr/>
          <a:lstStyle>
            <a:lvl1pPr>
              <a:defRPr b="1" i="0">
                <a:solidFill>
                  <a:srgbClr val="4ACAC6"/>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17610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ight Panel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4431" y="540971"/>
            <a:ext cx="7110046" cy="760291"/>
          </a:xfrm>
          <a:prstGeom prst="rect">
            <a:avLst/>
          </a:prstGeom>
        </p:spPr>
        <p:txBody>
          <a:bodyPr/>
          <a:lstStyle>
            <a:lvl1pPr>
              <a:defRPr b="1" i="0">
                <a:solidFill>
                  <a:srgbClr val="A8CB4C"/>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8973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ight Panel Oran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4431" y="540971"/>
            <a:ext cx="7110046" cy="760291"/>
          </a:xfrm>
          <a:prstGeom prst="rect">
            <a:avLst/>
          </a:prstGeom>
        </p:spPr>
        <p:txBody>
          <a:bodyPr/>
          <a:lstStyle>
            <a:lvl1pPr>
              <a:defRPr b="1" i="0">
                <a:solidFill>
                  <a:srgbClr val="FF602E"/>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44989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ight Panel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4431" y="540971"/>
            <a:ext cx="7110046" cy="760291"/>
          </a:xfrm>
          <a:prstGeom prst="rect">
            <a:avLst/>
          </a:prstGeom>
        </p:spPr>
        <p:txBody>
          <a:bodyPr/>
          <a:lstStyle>
            <a:lvl1pPr>
              <a:defRPr b="1" i="0">
                <a:solidFill>
                  <a:srgbClr val="008EBC"/>
                </a:solidFill>
                <a:latin typeface="Myriad Pro" charset="0"/>
                <a:ea typeface="Myriad Pro" charset="0"/>
                <a:cs typeface="Myriad Pro" charset="0"/>
              </a:defRPr>
            </a:lvl1pPr>
          </a:lstStyle>
          <a:p>
            <a:r>
              <a:rPr lang="en-US" dirty="0"/>
              <a:t>CLICK TO EDIT TITLE STYLE</a:t>
            </a:r>
          </a:p>
        </p:txBody>
      </p:sp>
      <p:sp>
        <p:nvSpPr>
          <p:cNvPr id="5"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6"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86125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ight Half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9287" y="350655"/>
            <a:ext cx="5157787" cy="1147152"/>
          </a:xfrm>
          <a:prstGeom prst="rect">
            <a:avLst/>
          </a:prstGeom>
        </p:spPr>
        <p:txBody>
          <a:bodyPr/>
          <a:lstStyle>
            <a:lvl1pPr>
              <a:defRPr sz="6000" b="1" i="0" baseline="0">
                <a:solidFill>
                  <a:srgbClr val="323266"/>
                </a:solidFill>
                <a:latin typeface="Myriad Pro" charset="0"/>
                <a:ea typeface="Myriad Pro" charset="0"/>
                <a:cs typeface="Myriad Pro" charset="0"/>
              </a:defRPr>
            </a:lvl1pPr>
          </a:lstStyle>
          <a:p>
            <a:r>
              <a:rPr lang="en-US" dirty="0"/>
              <a:t>EITHER</a:t>
            </a:r>
          </a:p>
        </p:txBody>
      </p:sp>
      <p:sp>
        <p:nvSpPr>
          <p:cNvPr id="3"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4"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6"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Tree>
    <p:extLst>
      <p:ext uri="{BB962C8B-B14F-4D97-AF65-F5344CB8AC3E}">
        <p14:creationId xmlns:p14="http://schemas.microsoft.com/office/powerpoint/2010/main" val="486764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Ligh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8"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5511275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ight Half Ligh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9287" y="350655"/>
            <a:ext cx="5157787" cy="1147152"/>
          </a:xfrm>
          <a:prstGeom prst="rect">
            <a:avLst/>
          </a:prstGeom>
        </p:spPr>
        <p:txBody>
          <a:bodyPr/>
          <a:lstStyle>
            <a:lvl1pPr>
              <a:defRPr sz="6000" b="1" baseline="0">
                <a:solidFill>
                  <a:srgbClr val="323266"/>
                </a:solidFill>
              </a:defRPr>
            </a:lvl1pPr>
          </a:lstStyle>
          <a:p>
            <a:r>
              <a:rPr lang="en-US" dirty="0"/>
              <a:t>EITHER</a:t>
            </a:r>
          </a:p>
        </p:txBody>
      </p:sp>
      <p:sp>
        <p:nvSpPr>
          <p:cNvPr id="15"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
        <p:nvSpPr>
          <p:cNvPr id="16"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7"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9"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249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ight Half Te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69287" y="350655"/>
            <a:ext cx="5157787" cy="1147152"/>
          </a:xfrm>
          <a:prstGeom prst="rect">
            <a:avLst/>
          </a:prstGeom>
        </p:spPr>
        <p:txBody>
          <a:bodyPr/>
          <a:lstStyle>
            <a:lvl1pPr>
              <a:defRPr sz="6000" b="1" baseline="0">
                <a:solidFill>
                  <a:srgbClr val="4ACAC6"/>
                </a:solidFill>
              </a:defRPr>
            </a:lvl1pPr>
          </a:lstStyle>
          <a:p>
            <a:r>
              <a:rPr lang="en-US" dirty="0"/>
              <a:t>EITHER</a:t>
            </a:r>
          </a:p>
        </p:txBody>
      </p:sp>
      <p:sp>
        <p:nvSpPr>
          <p:cNvPr id="19"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
        <p:nvSpPr>
          <p:cNvPr id="20"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21"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23"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514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ight Half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69287" y="350655"/>
            <a:ext cx="5157787" cy="1147152"/>
          </a:xfrm>
          <a:prstGeom prst="rect">
            <a:avLst/>
          </a:prstGeom>
        </p:spPr>
        <p:txBody>
          <a:bodyPr/>
          <a:lstStyle>
            <a:lvl1pPr>
              <a:defRPr sz="6000" b="1" baseline="0">
                <a:solidFill>
                  <a:srgbClr val="A8CB4C"/>
                </a:solidFill>
              </a:defRPr>
            </a:lvl1pPr>
          </a:lstStyle>
          <a:p>
            <a:r>
              <a:rPr lang="en-US" dirty="0"/>
              <a:t>EITHER</a:t>
            </a:r>
          </a:p>
        </p:txBody>
      </p:sp>
      <p:sp>
        <p:nvSpPr>
          <p:cNvPr id="15"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
        <p:nvSpPr>
          <p:cNvPr id="16"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7"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9"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09001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ight Half Oran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69287" y="350655"/>
            <a:ext cx="5157787" cy="1147152"/>
          </a:xfrm>
          <a:prstGeom prst="rect">
            <a:avLst/>
          </a:prstGeom>
        </p:spPr>
        <p:txBody>
          <a:bodyPr/>
          <a:lstStyle>
            <a:lvl1pPr>
              <a:defRPr sz="6000" b="1" baseline="0">
                <a:solidFill>
                  <a:srgbClr val="FF602E"/>
                </a:solidFill>
              </a:defRPr>
            </a:lvl1pPr>
          </a:lstStyle>
          <a:p>
            <a:r>
              <a:rPr lang="en-US" dirty="0"/>
              <a:t>EITHER</a:t>
            </a:r>
          </a:p>
        </p:txBody>
      </p:sp>
      <p:sp>
        <p:nvSpPr>
          <p:cNvPr id="13"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
        <p:nvSpPr>
          <p:cNvPr id="14"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5"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7"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23052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ight Half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69287" y="350655"/>
            <a:ext cx="5157787" cy="1147152"/>
          </a:xfrm>
          <a:prstGeom prst="rect">
            <a:avLst/>
          </a:prstGeom>
        </p:spPr>
        <p:txBody>
          <a:bodyPr/>
          <a:lstStyle>
            <a:lvl1pPr>
              <a:defRPr sz="6000" b="1" baseline="0">
                <a:solidFill>
                  <a:srgbClr val="008EBC"/>
                </a:solidFill>
              </a:defRPr>
            </a:lvl1pPr>
          </a:lstStyle>
          <a:p>
            <a:r>
              <a:rPr lang="en-US" dirty="0"/>
              <a:t>EITHER</a:t>
            </a:r>
          </a:p>
        </p:txBody>
      </p:sp>
      <p:sp>
        <p:nvSpPr>
          <p:cNvPr id="13"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
        <p:nvSpPr>
          <p:cNvPr id="14"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5"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7"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86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4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323266"/>
                </a:solidFill>
              </a:defRPr>
            </a:lvl1pPr>
          </a:lstStyle>
          <a:p>
            <a:r>
              <a:rPr lang="en-US" dirty="0"/>
              <a:t>BIG </a:t>
            </a:r>
            <a:br>
              <a:rPr lang="en-US" dirty="0"/>
            </a:br>
            <a:r>
              <a:rPr lang="en-US" dirty="0"/>
              <a:t>TITLE</a:t>
            </a:r>
          </a:p>
        </p:txBody>
      </p:sp>
      <p:sp>
        <p:nvSpPr>
          <p:cNvPr id="6"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7"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20375154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4 Ligh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99CCFF"/>
                </a:solidFill>
              </a:defRPr>
            </a:lvl1pPr>
          </a:lstStyle>
          <a:p>
            <a:r>
              <a:rPr lang="en-US" dirty="0"/>
              <a:t>BIG </a:t>
            </a:r>
            <a:br>
              <a:rPr lang="en-US" dirty="0"/>
            </a:br>
            <a:r>
              <a:rPr lang="en-US" dirty="0"/>
              <a:t>TITLE</a:t>
            </a:r>
          </a:p>
        </p:txBody>
      </p:sp>
      <p:sp>
        <p:nvSpPr>
          <p:cNvPr id="5"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8"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15601133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4 Te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4ACAC6"/>
                </a:solidFill>
              </a:defRPr>
            </a:lvl1pPr>
          </a:lstStyle>
          <a:p>
            <a:r>
              <a:rPr lang="en-US" dirty="0"/>
              <a:t>BIG </a:t>
            </a:r>
            <a:br>
              <a:rPr lang="en-US" dirty="0"/>
            </a:br>
            <a:r>
              <a:rPr lang="en-US" dirty="0"/>
              <a:t>TITLE</a:t>
            </a:r>
          </a:p>
        </p:txBody>
      </p:sp>
      <p:sp>
        <p:nvSpPr>
          <p:cNvPr id="5"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8"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4388396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4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A8CB4C"/>
                </a:solidFill>
              </a:defRPr>
            </a:lvl1pPr>
          </a:lstStyle>
          <a:p>
            <a:r>
              <a:rPr lang="en-US" dirty="0"/>
              <a:t>BIG </a:t>
            </a:r>
            <a:br>
              <a:rPr lang="en-US" dirty="0"/>
            </a:br>
            <a:r>
              <a:rPr lang="en-US" dirty="0"/>
              <a:t>TITLE</a:t>
            </a:r>
          </a:p>
        </p:txBody>
      </p:sp>
      <p:sp>
        <p:nvSpPr>
          <p:cNvPr id="5"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8"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1118397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4 Oran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FF602E"/>
                </a:solidFill>
              </a:defRPr>
            </a:lvl1pPr>
          </a:lstStyle>
          <a:p>
            <a:r>
              <a:rPr lang="en-US" dirty="0"/>
              <a:t>BIG </a:t>
            </a:r>
            <a:br>
              <a:rPr lang="en-US" dirty="0"/>
            </a:br>
            <a:r>
              <a:rPr lang="en-US" dirty="0"/>
              <a:t>TITLE</a:t>
            </a:r>
          </a:p>
        </p:txBody>
      </p:sp>
      <p:sp>
        <p:nvSpPr>
          <p:cNvPr id="5"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8"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2128845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Te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8"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17299990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4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008EBC"/>
                </a:solidFill>
              </a:defRPr>
            </a:lvl1pPr>
          </a:lstStyle>
          <a:p>
            <a:r>
              <a:rPr lang="en-US" dirty="0"/>
              <a:t>BIG </a:t>
            </a:r>
            <a:br>
              <a:rPr lang="en-US" dirty="0"/>
            </a:br>
            <a:r>
              <a:rPr lang="en-US" dirty="0"/>
              <a:t>TITLE</a:t>
            </a:r>
          </a:p>
        </p:txBody>
      </p:sp>
      <p:sp>
        <p:nvSpPr>
          <p:cNvPr id="5"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8"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274805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56018" y="2908982"/>
            <a:ext cx="2479964" cy="1099743"/>
          </a:xfrm>
          <a:prstGeom prst="rect">
            <a:avLst/>
          </a:prstGeom>
        </p:spPr>
        <p:txBody>
          <a:bodyPr anchor="b"/>
          <a:lstStyle>
            <a:lvl1pPr algn="ctr">
              <a:defRPr sz="3200" b="1" i="0">
                <a:solidFill>
                  <a:schemeClr val="bg1"/>
                </a:solidFill>
                <a:latin typeface="Myriad Pro Bold Condensed" panose="020B0503030403020204" pitchFamily="34" charset="0"/>
                <a:ea typeface="Myriad Pro Bold Condensed" panose="020B0503030403020204" pitchFamily="34" charset="0"/>
                <a:cs typeface="Myriad Pro Bold Condensed" panose="020B0503030403020204" pitchFamily="34" charset="0"/>
              </a:defRPr>
            </a:lvl1pPr>
          </a:lstStyle>
          <a:p>
            <a:r>
              <a:rPr lang="en-US" dirty="0"/>
              <a:t>CLICK TO EDIT </a:t>
            </a:r>
            <a:br>
              <a:rPr lang="en-US" dirty="0"/>
            </a:br>
            <a:r>
              <a:rPr lang="en-US" dirty="0"/>
              <a:t>TITLE STYLE</a:t>
            </a:r>
          </a:p>
        </p:txBody>
      </p:sp>
      <p:sp>
        <p:nvSpPr>
          <p:cNvPr id="3" name="Subtitle 2"/>
          <p:cNvSpPr>
            <a:spLocks noGrp="1"/>
          </p:cNvSpPr>
          <p:nvPr>
            <p:ph type="subTitle" idx="1"/>
          </p:nvPr>
        </p:nvSpPr>
        <p:spPr>
          <a:xfrm>
            <a:off x="4759036" y="3837565"/>
            <a:ext cx="2673927" cy="429635"/>
          </a:xfrm>
          <a:prstGeom prst="rect">
            <a:avLst/>
          </a:prstGeom>
        </p:spPr>
        <p:txBody>
          <a:bodyPr>
            <a:normAutofit/>
          </a:bodyPr>
          <a:lstStyle>
            <a:lvl1pPr marL="0" indent="0" algn="ctr">
              <a:buNone/>
              <a:defRPr sz="1400" b="0" i="0">
                <a:solidFill>
                  <a:schemeClr val="bg1"/>
                </a:solidFill>
                <a:latin typeface="Myriad Pro Light" panose="020B0403030403020204" pitchFamily="34" charset="0"/>
                <a:ea typeface="Myriad Pro Light" panose="020B0403030403020204" pitchFamily="34" charset="0"/>
                <a:cs typeface="Myriad Pro Light" panose="020B04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Tree>
    <p:extLst>
      <p:ext uri="{BB962C8B-B14F-4D97-AF65-F5344CB8AC3E}">
        <p14:creationId xmlns:p14="http://schemas.microsoft.com/office/powerpoint/2010/main" val="38799689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acman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811775" y="1482725"/>
            <a:ext cx="3843867" cy="395502"/>
          </a:xfrm>
          <a:prstGeom prst="rect">
            <a:avLst/>
          </a:prstGeom>
        </p:spPr>
        <p:txBody>
          <a:bodyPr/>
          <a:lstStyle>
            <a:lvl1pPr marL="0" indent="0" algn="l">
              <a:buNone/>
              <a:defRPr sz="2400" b="0" i="0">
                <a:solidFill>
                  <a:srgbClr val="FFF200"/>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IS THE SUBHEADING</a:t>
            </a:r>
          </a:p>
        </p:txBody>
      </p:sp>
      <p:sp>
        <p:nvSpPr>
          <p:cNvPr id="7" name="Title 6"/>
          <p:cNvSpPr>
            <a:spLocks noGrp="1"/>
          </p:cNvSpPr>
          <p:nvPr>
            <p:ph type="title" hasCustomPrompt="1"/>
          </p:nvPr>
        </p:nvSpPr>
        <p:spPr>
          <a:xfrm>
            <a:off x="1164167" y="1482725"/>
            <a:ext cx="5088467" cy="3704166"/>
          </a:xfrm>
          <a:prstGeom prst="rect">
            <a:avLst/>
          </a:prstGeom>
        </p:spPr>
        <p:txBody>
          <a:bodyPr anchor="t">
            <a:noAutofit/>
          </a:bodyPr>
          <a:lstStyle>
            <a:lvl1pPr>
              <a:defRPr sz="8000" b="1" baseline="0">
                <a:solidFill>
                  <a:schemeClr val="bg1"/>
                </a:solidFill>
              </a:defRPr>
            </a:lvl1pPr>
          </a:lstStyle>
          <a:p>
            <a:r>
              <a:rPr lang="en-US"/>
              <a:t>BIG TITLE GOES HERE</a:t>
            </a:r>
            <a:endParaRPr lang="en-US" dirty="0"/>
          </a:p>
        </p:txBody>
      </p:sp>
      <p:pic>
        <p:nvPicPr>
          <p:cNvPr id="2" name="Picture 1"/>
          <p:cNvPicPr>
            <a:picLocks noChangeAspect="1"/>
          </p:cNvPicPr>
          <p:nvPr userDrawn="1"/>
        </p:nvPicPr>
        <p:blipFill>
          <a:blip r:embed="rId3"/>
          <a:stretch>
            <a:fillRect/>
          </a:stretch>
        </p:blipFill>
        <p:spPr>
          <a:xfrm>
            <a:off x="706969" y="1757066"/>
            <a:ext cx="375760" cy="617320"/>
          </a:xfrm>
          <a:prstGeom prst="rect">
            <a:avLst/>
          </a:prstGeom>
        </p:spPr>
      </p:pic>
      <p:sp>
        <p:nvSpPr>
          <p:cNvPr id="8" name="Text Placeholder 3"/>
          <p:cNvSpPr>
            <a:spLocks noGrp="1"/>
          </p:cNvSpPr>
          <p:nvPr>
            <p:ph type="body" sz="half" idx="2" hasCustomPrompt="1"/>
          </p:nvPr>
        </p:nvSpPr>
        <p:spPr>
          <a:xfrm>
            <a:off x="6811775" y="2065726"/>
            <a:ext cx="3843867" cy="3121165"/>
          </a:xfrm>
          <a:prstGeom prst="rect">
            <a:avLst/>
          </a:prstGeom>
        </p:spPr>
        <p:txBody>
          <a:bodyPr/>
          <a:lstStyle>
            <a:lvl1pPr marL="0" indent="0">
              <a:buNone/>
              <a:defRPr sz="2000" b="0" i="0">
                <a:solidFill>
                  <a:schemeClr val="bg1"/>
                </a:solidFill>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Pacman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8166" y="2481696"/>
            <a:ext cx="10515600" cy="2410625"/>
          </a:xfrm>
          <a:prstGeom prst="rect">
            <a:avLst/>
          </a:prstGeom>
        </p:spPr>
        <p:txBody>
          <a:bodyPr/>
          <a:lstStyle>
            <a:lvl1pPr>
              <a:defRPr b="0" i="0">
                <a:solidFill>
                  <a:schemeClr val="bg1"/>
                </a:solidFill>
                <a:latin typeface="Myriad Pro Light" charset="0"/>
                <a:ea typeface="Myriad Pro Light" charset="0"/>
                <a:cs typeface="Myriad Pro Light" charset="0"/>
              </a:defRPr>
            </a:lvl1pPr>
            <a:lvl2pPr>
              <a:defRPr b="0" i="0">
                <a:solidFill>
                  <a:schemeClr val="bg1"/>
                </a:solidFill>
                <a:latin typeface="Myriad Pro Light" charset="0"/>
                <a:ea typeface="Myriad Pro Light" charset="0"/>
                <a:cs typeface="Myriad Pro Light" charset="0"/>
              </a:defRPr>
            </a:lvl2pPr>
            <a:lvl3pPr>
              <a:defRPr b="0" i="0">
                <a:solidFill>
                  <a:schemeClr val="bg1"/>
                </a:solidFill>
                <a:latin typeface="Myriad Pro Light" charset="0"/>
                <a:ea typeface="Myriad Pro Light" charset="0"/>
                <a:cs typeface="Myriad Pro Light" charset="0"/>
              </a:defRPr>
            </a:lvl3pPr>
            <a:lvl4pPr>
              <a:defRPr b="0" i="0">
                <a:solidFill>
                  <a:schemeClr val="bg1"/>
                </a:solidFill>
                <a:latin typeface="Myriad Pro Light" charset="0"/>
                <a:ea typeface="Myriad Pro Light" charset="0"/>
                <a:cs typeface="Myriad Pro Light" charset="0"/>
              </a:defRPr>
            </a:lvl4pPr>
            <a:lvl5pPr>
              <a:defRPr b="0" i="0">
                <a:solidFill>
                  <a:schemeClr val="bg1"/>
                </a:solidFill>
                <a:latin typeface="Myriad Pro Light" charset="0"/>
                <a:ea typeface="Myriad Pro Light" charset="0"/>
                <a:cs typeface="Myriad Pr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6"/>
          <p:cNvSpPr>
            <a:spLocks noGrp="1"/>
          </p:cNvSpPr>
          <p:nvPr>
            <p:ph type="title" hasCustomPrompt="1"/>
          </p:nvPr>
        </p:nvSpPr>
        <p:spPr>
          <a:xfrm>
            <a:off x="1148166" y="743919"/>
            <a:ext cx="10484747" cy="988717"/>
          </a:xfrm>
          <a:prstGeom prst="rect">
            <a:avLst/>
          </a:prstGeom>
        </p:spPr>
        <p:txBody>
          <a:bodyPr>
            <a:noAutofit/>
          </a:bodyPr>
          <a:lstStyle>
            <a:lvl1pPr>
              <a:defRPr sz="8000" b="1" baseline="0">
                <a:solidFill>
                  <a:schemeClr val="bg1"/>
                </a:solidFill>
              </a:defRPr>
            </a:lvl1pPr>
          </a:lstStyle>
          <a:p>
            <a:r>
              <a:rPr lang="en-US" dirty="0"/>
              <a:t>HEADING</a:t>
            </a:r>
          </a:p>
        </p:txBody>
      </p:sp>
      <p:pic>
        <p:nvPicPr>
          <p:cNvPr id="5" name="Picture 4"/>
          <p:cNvPicPr>
            <a:picLocks noChangeAspect="1"/>
          </p:cNvPicPr>
          <p:nvPr userDrawn="1"/>
        </p:nvPicPr>
        <p:blipFill>
          <a:blip r:embed="rId3"/>
          <a:stretch>
            <a:fillRect/>
          </a:stretch>
        </p:blipFill>
        <p:spPr>
          <a:xfrm rot="10800000">
            <a:off x="699349" y="914119"/>
            <a:ext cx="375760" cy="617320"/>
          </a:xfrm>
          <a:prstGeom prst="rect">
            <a:avLst/>
          </a:prstGeom>
        </p:spPr>
      </p:pic>
      <p:sp>
        <p:nvSpPr>
          <p:cNvPr id="6" name="Subtitle 2"/>
          <p:cNvSpPr>
            <a:spLocks noGrp="1"/>
          </p:cNvSpPr>
          <p:nvPr>
            <p:ph type="subTitle" idx="10" hasCustomPrompt="1"/>
          </p:nvPr>
        </p:nvSpPr>
        <p:spPr>
          <a:xfrm>
            <a:off x="1148166" y="1732636"/>
            <a:ext cx="3843867" cy="395502"/>
          </a:xfrm>
          <a:prstGeom prst="rect">
            <a:avLst/>
          </a:prstGeom>
        </p:spPr>
        <p:txBody>
          <a:bodyPr/>
          <a:lstStyle>
            <a:lvl1pPr marL="0" indent="0" algn="l">
              <a:buNone/>
              <a:defRPr sz="2400" b="0" i="0">
                <a:solidFill>
                  <a:srgbClr val="FFF200"/>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Tree>
    <p:extLst>
      <p:ext uri="{BB962C8B-B14F-4D97-AF65-F5344CB8AC3E}">
        <p14:creationId xmlns:p14="http://schemas.microsoft.com/office/powerpoint/2010/main" val="17196639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4"/>
          <p:cNvSpPr>
            <a:spLocks noGrp="1"/>
          </p:cNvSpPr>
          <p:nvPr>
            <p:ph type="body" sz="quarter" idx="12" hasCustomPrompt="1"/>
          </p:nvPr>
        </p:nvSpPr>
        <p:spPr>
          <a:xfrm>
            <a:off x="5629697" y="2545298"/>
            <a:ext cx="6288039" cy="1815846"/>
          </a:xfrm>
          <a:prstGeom prst="rect">
            <a:avLst/>
          </a:prstGeom>
        </p:spPr>
        <p:txBody>
          <a:bodyPr/>
          <a:lstStyle>
            <a:lvl1pPr>
              <a:defRPr b="0" i="0">
                <a:solidFill>
                  <a:srgbClr val="92D050"/>
                </a:solidFill>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3" hasCustomPrompt="1"/>
          </p:nvPr>
        </p:nvSpPr>
        <p:spPr>
          <a:xfrm>
            <a:off x="5629698" y="4599242"/>
            <a:ext cx="6288039" cy="1815846"/>
          </a:xfrm>
          <a:prstGeom prst="rect">
            <a:avLst/>
          </a:prstGeom>
        </p:spPr>
        <p:txBody>
          <a:bodyPr/>
          <a:lstStyle>
            <a:lvl1pPr>
              <a:defRPr b="0" i="0">
                <a:solidFill>
                  <a:srgbClr val="0AB4E9"/>
                </a:solidFill>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ctrTitle" hasCustomPrompt="1"/>
          </p:nvPr>
        </p:nvSpPr>
        <p:spPr>
          <a:xfrm>
            <a:off x="398585" y="489317"/>
            <a:ext cx="4848664" cy="2387600"/>
          </a:xfrm>
          <a:prstGeom prst="rect">
            <a:avLst/>
          </a:prstGeom>
        </p:spPr>
        <p:txBody>
          <a:bodyPr anchor="b">
            <a:noAutofit/>
          </a:bodyPr>
          <a:lstStyle>
            <a:lvl1pPr algn="l">
              <a:defRPr sz="7200" b="1"/>
            </a:lvl1pPr>
          </a:lstStyle>
          <a:p>
            <a:r>
              <a:rPr lang="en-US" dirty="0"/>
              <a:t>THIS IS </a:t>
            </a:r>
            <a:br>
              <a:rPr lang="en-US" dirty="0"/>
            </a:br>
            <a:r>
              <a:rPr lang="en-US" dirty="0"/>
              <a:t>THE TITLE_</a:t>
            </a:r>
          </a:p>
        </p:txBody>
      </p:sp>
      <p:sp>
        <p:nvSpPr>
          <p:cNvPr id="6" name="Text Placeholder 4"/>
          <p:cNvSpPr>
            <a:spLocks noGrp="1"/>
          </p:cNvSpPr>
          <p:nvPr>
            <p:ph type="body" sz="quarter" idx="11" hasCustomPrompt="1"/>
          </p:nvPr>
        </p:nvSpPr>
        <p:spPr>
          <a:xfrm>
            <a:off x="5629698" y="491355"/>
            <a:ext cx="6288039" cy="1815846"/>
          </a:xfrm>
          <a:prstGeom prst="rect">
            <a:avLst/>
          </a:prstGeom>
        </p:spPr>
        <p:txBody>
          <a:bodyPr/>
          <a:lstStyle>
            <a:lvl1pPr>
              <a:defRPr b="0" i="0">
                <a:solidFill>
                  <a:srgbClr val="F6D51B"/>
                </a:solidFill>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2789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1376" y="668215"/>
            <a:ext cx="8017933" cy="1022473"/>
          </a:xfrm>
          <a:prstGeom prst="rect">
            <a:avLst/>
          </a:prstGeom>
        </p:spPr>
        <p:txBody>
          <a:bodyPr/>
          <a:lstStyle>
            <a:lvl1pPr>
              <a:defRPr b="1"/>
            </a:lvl1pPr>
          </a:lstStyle>
          <a:p>
            <a:r>
              <a:rPr lang="en-US" dirty="0"/>
              <a:t>CLICK TO EDIT TITLE STYLE</a:t>
            </a:r>
          </a:p>
        </p:txBody>
      </p:sp>
      <p:sp>
        <p:nvSpPr>
          <p:cNvPr id="3" name="Content Placeholder 2"/>
          <p:cNvSpPr>
            <a:spLocks noGrp="1"/>
          </p:cNvSpPr>
          <p:nvPr>
            <p:ph idx="1" hasCustomPrompt="1"/>
          </p:nvPr>
        </p:nvSpPr>
        <p:spPr>
          <a:xfrm>
            <a:off x="3441376" y="1825625"/>
            <a:ext cx="8017934" cy="4351338"/>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24501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2516" y="711200"/>
            <a:ext cx="8833176" cy="938742"/>
          </a:xfrm>
          <a:prstGeom prst="rect">
            <a:avLst/>
          </a:prstGeom>
        </p:spPr>
        <p:txBody>
          <a:bodyPr anchor="b">
            <a:normAutofit/>
          </a:bodyPr>
          <a:lstStyle>
            <a:lvl1pPr>
              <a:defRPr sz="5400" b="1">
                <a:solidFill>
                  <a:schemeClr val="bg1"/>
                </a:solidFill>
              </a:defRPr>
            </a:lvl1pPr>
          </a:lstStyle>
          <a:p>
            <a:r>
              <a:rPr lang="en-US" dirty="0"/>
              <a:t>CLICK TO EDIT TITLE STYLE</a:t>
            </a:r>
          </a:p>
        </p:txBody>
      </p:sp>
      <p:sp>
        <p:nvSpPr>
          <p:cNvPr id="4" name="Content Placeholder 2"/>
          <p:cNvSpPr>
            <a:spLocks noGrp="1"/>
          </p:cNvSpPr>
          <p:nvPr>
            <p:ph idx="1" hasCustomPrompt="1"/>
          </p:nvPr>
        </p:nvSpPr>
        <p:spPr>
          <a:xfrm>
            <a:off x="662516" y="1843210"/>
            <a:ext cx="8833176" cy="4351338"/>
          </a:xfrm>
          <a:prstGeom prst="rect">
            <a:avLst/>
          </a:prstGeom>
        </p:spPr>
        <p:txBody>
          <a:bodyPr/>
          <a:lstStyle>
            <a:lvl1pPr>
              <a:defRPr b="0" i="0">
                <a:solidFill>
                  <a:schemeClr val="bg1"/>
                </a:solidFill>
                <a:latin typeface="Myriad Pro Light" charset="0"/>
                <a:ea typeface="Myriad Pro Light" charset="0"/>
                <a:cs typeface="Myriad Pro Light" charset="0"/>
              </a:defRPr>
            </a:lvl1pPr>
            <a:lvl2pPr>
              <a:defRPr b="0" i="0">
                <a:solidFill>
                  <a:schemeClr val="bg1"/>
                </a:solidFill>
                <a:latin typeface="Myriad Pro Light" charset="0"/>
                <a:ea typeface="Myriad Pro Light" charset="0"/>
                <a:cs typeface="Myriad Pro Light" charset="0"/>
              </a:defRPr>
            </a:lvl2pPr>
            <a:lvl3pPr>
              <a:defRPr b="0" i="0">
                <a:solidFill>
                  <a:schemeClr val="bg1"/>
                </a:solidFill>
                <a:latin typeface="Myriad Pro Light" charset="0"/>
                <a:ea typeface="Myriad Pro Light" charset="0"/>
                <a:cs typeface="Myriad Pro Light" charset="0"/>
              </a:defRPr>
            </a:lvl3pPr>
            <a:lvl4pPr>
              <a:defRPr b="0" i="0">
                <a:solidFill>
                  <a:schemeClr val="bg1"/>
                </a:solidFill>
                <a:latin typeface="Myriad Pro Light" charset="0"/>
                <a:ea typeface="Myriad Pro Light" charset="0"/>
                <a:cs typeface="Myriad Pro Light" charset="0"/>
              </a:defRPr>
            </a:lvl4pPr>
            <a:lvl5pPr>
              <a:defRPr b="0" i="0">
                <a:solidFill>
                  <a:schemeClr val="bg1"/>
                </a:solidFill>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50171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76400" y="1168399"/>
            <a:ext cx="9677400" cy="1151467"/>
          </a:xfrm>
          <a:prstGeom prst="rect">
            <a:avLst/>
          </a:prstGeom>
        </p:spPr>
        <p:txBody>
          <a:bodyPr>
            <a:noAutofit/>
          </a:bodyPr>
          <a:lstStyle>
            <a:lvl1pPr>
              <a:defRPr sz="8800" b="1">
                <a:solidFill>
                  <a:srgbClr val="9CDCF8"/>
                </a:solidFill>
              </a:defRPr>
            </a:lvl1pPr>
          </a:lstStyle>
          <a:p>
            <a:r>
              <a:rPr lang="en-US" dirty="0"/>
              <a:t>HEADING</a:t>
            </a:r>
          </a:p>
        </p:txBody>
      </p:sp>
      <p:sp>
        <p:nvSpPr>
          <p:cNvPr id="4" name="Content Placeholder 3"/>
          <p:cNvSpPr>
            <a:spLocks noGrp="1"/>
          </p:cNvSpPr>
          <p:nvPr>
            <p:ph sz="half" idx="2" hasCustomPrompt="1"/>
          </p:nvPr>
        </p:nvSpPr>
        <p:spPr>
          <a:xfrm>
            <a:off x="4129087" y="2993496"/>
            <a:ext cx="7224713" cy="3007254"/>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0" hasCustomPrompt="1"/>
          </p:nvPr>
        </p:nvSpPr>
        <p:spPr>
          <a:xfrm>
            <a:off x="1676400" y="2319338"/>
            <a:ext cx="9677400" cy="525462"/>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800" b="0" i="0">
                <a:latin typeface="Myriad Pro" charset="0"/>
                <a:ea typeface="Myriad Pro" charset="0"/>
                <a:cs typeface="Myriad Pro"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sz="4000" dirty="0">
                <a:solidFill>
                  <a:srgbClr val="A6D8C2"/>
                </a:solidFill>
              </a:rPr>
              <a:t>SUBHEADING</a:t>
            </a:r>
          </a:p>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799064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9" y="1"/>
            <a:ext cx="3090863" cy="6858000"/>
          </a:xfrm>
          <a:prstGeom prst="rect">
            <a:avLst/>
          </a:prstGeom>
        </p:spPr>
        <p:txBody>
          <a:bodyPr anchor="ctr">
            <a:normAutofit/>
          </a:bodyPr>
          <a:lstStyle>
            <a:lvl1pPr>
              <a:lnSpc>
                <a:spcPct val="100000"/>
              </a:lnSpc>
              <a:defRPr sz="8000" b="1">
                <a:solidFill>
                  <a:schemeClr val="bg1"/>
                </a:solidFill>
              </a:defRPr>
            </a:lvl1pPr>
          </a:lstStyle>
          <a:p>
            <a:r>
              <a:rPr lang="en-US" dirty="0"/>
              <a:t>THIS IS A BIG TITLE</a:t>
            </a:r>
          </a:p>
        </p:txBody>
      </p:sp>
      <p:sp>
        <p:nvSpPr>
          <p:cNvPr id="6" name="Text Placeholder 5"/>
          <p:cNvSpPr>
            <a:spLocks noGrp="1"/>
          </p:cNvSpPr>
          <p:nvPr>
            <p:ph type="body" sz="quarter" idx="11" hasCustomPrompt="1"/>
          </p:nvPr>
        </p:nvSpPr>
        <p:spPr>
          <a:xfrm>
            <a:off x="5843588" y="736600"/>
            <a:ext cx="5872162" cy="577850"/>
          </a:xfrm>
          <a:prstGeom prst="rect">
            <a:avLst/>
          </a:prstGeom>
        </p:spPr>
        <p:txBody>
          <a:bodyPr>
            <a:normAutofit/>
          </a:bodyPr>
          <a:lstStyle>
            <a:lvl1pPr>
              <a:defRPr sz="3600" b="1"/>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SUBTITLE</a:t>
            </a:r>
          </a:p>
        </p:txBody>
      </p:sp>
      <p:sp>
        <p:nvSpPr>
          <p:cNvPr id="8" name="Text Placeholder 7"/>
          <p:cNvSpPr>
            <a:spLocks noGrp="1"/>
          </p:cNvSpPr>
          <p:nvPr>
            <p:ph type="body" sz="quarter" idx="12" hasCustomPrompt="1"/>
          </p:nvPr>
        </p:nvSpPr>
        <p:spPr>
          <a:xfrm>
            <a:off x="5843589" y="3657601"/>
            <a:ext cx="5872162" cy="528638"/>
          </a:xfrm>
          <a:prstGeom prst="rect">
            <a:avLst/>
          </a:prstGeom>
        </p:spPr>
        <p:txBody>
          <a:bodyPr>
            <a:noAutofit/>
          </a:bodyPr>
          <a:lstStyle>
            <a:lvl1pPr>
              <a:defRPr sz="3600" b="0" i="0">
                <a:latin typeface="Myriad Pro" charset="0"/>
                <a:ea typeface="Myriad Pro" charset="0"/>
                <a:cs typeface="Myriad Pro"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HEADING</a:t>
            </a:r>
          </a:p>
        </p:txBody>
      </p:sp>
      <p:sp>
        <p:nvSpPr>
          <p:cNvPr id="10" name="Text Placeholder 9"/>
          <p:cNvSpPr>
            <a:spLocks noGrp="1"/>
          </p:cNvSpPr>
          <p:nvPr>
            <p:ph type="body" sz="quarter" idx="13" hasCustomPrompt="1"/>
          </p:nvPr>
        </p:nvSpPr>
        <p:spPr>
          <a:xfrm>
            <a:off x="5843588" y="4316476"/>
            <a:ext cx="5872162" cy="1535907"/>
          </a:xfrm>
          <a:prstGeom prst="rect">
            <a:avLst/>
          </a:prstGeom>
        </p:spPr>
        <p:txBody>
          <a:bodyPr>
            <a:normAutofit/>
          </a:bodyPr>
          <a:lstStyle>
            <a:lvl1pPr>
              <a:defRPr sz="2000" b="0" i="0">
                <a:latin typeface="Myriad Pro Light" charset="0"/>
                <a:ea typeface="Myriad Pro Light" charset="0"/>
                <a:cs typeface="Myriad Pro Light" charset="0"/>
              </a:defRPr>
            </a:lvl1pPr>
            <a:lvl2pPr>
              <a:defRPr sz="1800" b="0" i="0">
                <a:latin typeface="Myriad Pro Light" charset="0"/>
                <a:ea typeface="Myriad Pro Light" charset="0"/>
                <a:cs typeface="Myriad Pro Light" charset="0"/>
              </a:defRPr>
            </a:lvl2pPr>
            <a:lvl3pPr>
              <a:defRPr sz="1600" b="0" i="0">
                <a:latin typeface="Myriad Pro Light" charset="0"/>
                <a:ea typeface="Myriad Pro Light" charset="0"/>
                <a:cs typeface="Myriad Pro Light" charset="0"/>
              </a:defRPr>
            </a:lvl3pPr>
            <a:lvl4pPr>
              <a:defRPr sz="1400" b="0" i="0">
                <a:latin typeface="Myriad Pro Light" charset="0"/>
                <a:ea typeface="Myriad Pro Light" charset="0"/>
                <a:cs typeface="Myriad Pro Light" charset="0"/>
              </a:defRPr>
            </a:lvl4pPr>
            <a:lvl5pPr>
              <a:defRPr sz="1400"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hasCustomPrompt="1"/>
          </p:nvPr>
        </p:nvSpPr>
        <p:spPr>
          <a:xfrm>
            <a:off x="5843588" y="1450181"/>
            <a:ext cx="5872162" cy="1873311"/>
          </a:xfrm>
          <a:prstGeom prst="rect">
            <a:avLst/>
          </a:prstGeom>
        </p:spPr>
        <p:txBody>
          <a:bodyPr/>
          <a:lstStyle>
            <a:lvl1pPr marL="0" indent="0">
              <a:buNone/>
              <a:defRPr sz="20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pic>
        <p:nvPicPr>
          <p:cNvPr id="11" name="Picture 10">
            <a:extLst>
              <a:ext uri="{FF2B5EF4-FFF2-40B4-BE49-F238E27FC236}">
                <a16:creationId xmlns:a16="http://schemas.microsoft.com/office/drawing/2014/main" id="{F8FD633A-E0E7-4F45-AE5E-0CD1E929522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13705" y="3695340"/>
            <a:ext cx="3878457" cy="2939143"/>
          </a:xfrm>
          <a:prstGeom prst="rect">
            <a:avLst/>
          </a:prstGeom>
        </p:spPr>
      </p:pic>
    </p:spTree>
    <p:extLst>
      <p:ext uri="{BB962C8B-B14F-4D97-AF65-F5344CB8AC3E}">
        <p14:creationId xmlns:p14="http://schemas.microsoft.com/office/powerpoint/2010/main" val="18177077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05691" y="559088"/>
            <a:ext cx="10515600" cy="1827357"/>
          </a:xfrm>
          <a:prstGeom prst="rect">
            <a:avLst/>
          </a:prstGeom>
        </p:spPr>
        <p:txBody>
          <a:bodyPr>
            <a:normAutofit/>
          </a:bodyPr>
          <a:lstStyle>
            <a:lvl1pPr>
              <a:defRPr sz="6600" b="1" i="0" baseline="0">
                <a:solidFill>
                  <a:srgbClr val="F15D2C"/>
                </a:solidFill>
                <a:latin typeface="Myriad Pro Semibold" charset="0"/>
                <a:ea typeface="Myriad Pro Semibold" charset="0"/>
                <a:cs typeface="Myriad Pro Semibold" charset="0"/>
              </a:defRPr>
            </a:lvl1pPr>
          </a:lstStyle>
          <a:p>
            <a:r>
              <a:rPr lang="en-US" dirty="0"/>
              <a:t>HEADING </a:t>
            </a:r>
            <a:br>
              <a:rPr lang="en-US" dirty="0"/>
            </a:br>
            <a:r>
              <a:rPr lang="en-US" dirty="0"/>
              <a:t>TEXT</a:t>
            </a:r>
          </a:p>
        </p:txBody>
      </p:sp>
      <p:sp>
        <p:nvSpPr>
          <p:cNvPr id="3" name="Text Placeholder 4"/>
          <p:cNvSpPr>
            <a:spLocks noGrp="1"/>
          </p:cNvSpPr>
          <p:nvPr>
            <p:ph type="body" sz="quarter" idx="11" hasCustomPrompt="1"/>
          </p:nvPr>
        </p:nvSpPr>
        <p:spPr>
          <a:xfrm>
            <a:off x="505691" y="2545545"/>
            <a:ext cx="10515600" cy="3362325"/>
          </a:xfrm>
          <a:prstGeom prst="rect">
            <a:avLst/>
          </a:prstGeom>
        </p:spPr>
        <p:txBody>
          <a:bodyPr/>
          <a:lstStyle>
            <a:lvl1pPr>
              <a:defRPr b="0" i="0">
                <a:solidFill>
                  <a:schemeClr val="bg2">
                    <a:lumMod val="25000"/>
                  </a:schemeClr>
                </a:solidFill>
                <a:latin typeface="Myriad Pro Light" charset="0"/>
                <a:ea typeface="Myriad Pro Light" charset="0"/>
                <a:cs typeface="Myriad Pro Light" charset="0"/>
              </a:defRPr>
            </a:lvl1pPr>
            <a:lvl2pPr>
              <a:defRPr b="0" i="0">
                <a:solidFill>
                  <a:schemeClr val="bg2">
                    <a:lumMod val="25000"/>
                  </a:schemeClr>
                </a:solidFill>
                <a:latin typeface="Myriad Pro Light" charset="0"/>
                <a:ea typeface="Myriad Pro Light" charset="0"/>
                <a:cs typeface="Myriad Pro Light" charset="0"/>
              </a:defRPr>
            </a:lvl2pPr>
            <a:lvl3pPr>
              <a:defRPr b="0" i="0">
                <a:solidFill>
                  <a:schemeClr val="bg2">
                    <a:lumMod val="25000"/>
                  </a:schemeClr>
                </a:solidFill>
                <a:latin typeface="Myriad Pro Light" charset="0"/>
                <a:ea typeface="Myriad Pro Light" charset="0"/>
                <a:cs typeface="Myriad Pro Light" charset="0"/>
              </a:defRPr>
            </a:lvl3pPr>
            <a:lvl4pPr>
              <a:defRPr b="0" i="0">
                <a:solidFill>
                  <a:schemeClr val="bg2">
                    <a:lumMod val="25000"/>
                  </a:schemeClr>
                </a:solidFill>
                <a:latin typeface="Myriad Pro Light" charset="0"/>
                <a:ea typeface="Myriad Pro Light" charset="0"/>
                <a:cs typeface="Myriad Pro Light" charset="0"/>
              </a:defRPr>
            </a:lvl4pPr>
            <a:lvl5pPr>
              <a:defRPr b="0" i="0">
                <a:solidFill>
                  <a:schemeClr val="bg2">
                    <a:lumMod val="25000"/>
                  </a:schemeClr>
                </a:solidFill>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077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10"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13134576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783673" y="1"/>
            <a:ext cx="3106402" cy="4184542"/>
          </a:xfrm>
          <a:prstGeom prst="rect">
            <a:avLst/>
          </a:prstGeom>
          <a:solidFill>
            <a:srgbClr val="F28B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5"/>
          <p:cNvSpPr>
            <a:spLocks noGrp="1"/>
          </p:cNvSpPr>
          <p:nvPr>
            <p:ph type="title" hasCustomPrompt="1"/>
          </p:nvPr>
        </p:nvSpPr>
        <p:spPr>
          <a:xfrm>
            <a:off x="1062644" y="1001528"/>
            <a:ext cx="10318119" cy="739736"/>
          </a:xfrm>
          <a:prstGeom prst="rect">
            <a:avLst/>
          </a:prstGeom>
        </p:spPr>
        <p:txBody>
          <a:bodyPr>
            <a:noAutofit/>
          </a:bodyPr>
          <a:lstStyle>
            <a:lvl1pPr>
              <a:defRPr sz="6000" b="1" i="0" baseline="0">
                <a:solidFill>
                  <a:schemeClr val="bg1"/>
                </a:solidFill>
                <a:latin typeface="Myriad Pro Semibold" charset="0"/>
                <a:ea typeface="Myriad Pro Semibold" charset="0"/>
                <a:cs typeface="Myriad Pro Semibold" charset="0"/>
              </a:defRPr>
            </a:lvl1pPr>
          </a:lstStyle>
          <a:p>
            <a:r>
              <a:rPr lang="en-US" dirty="0"/>
              <a:t>HEADING TEXT</a:t>
            </a:r>
          </a:p>
        </p:txBody>
      </p:sp>
      <p:cxnSp>
        <p:nvCxnSpPr>
          <p:cNvPr id="17" name="Straight Connector 16"/>
          <p:cNvCxnSpPr/>
          <p:nvPr userDrawn="1"/>
        </p:nvCxnSpPr>
        <p:spPr>
          <a:xfrm>
            <a:off x="1393618" y="1794019"/>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393618" y="2289500"/>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0" hasCustomPrompt="1"/>
          </p:nvPr>
        </p:nvSpPr>
        <p:spPr>
          <a:xfrm>
            <a:off x="1460598" y="1829290"/>
            <a:ext cx="3470275" cy="3381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SUB-HEADING TEXT</a:t>
            </a:r>
          </a:p>
        </p:txBody>
      </p:sp>
      <p:sp>
        <p:nvSpPr>
          <p:cNvPr id="5" name="Text Placeholder 4"/>
          <p:cNvSpPr>
            <a:spLocks noGrp="1"/>
          </p:cNvSpPr>
          <p:nvPr>
            <p:ph type="body" sz="quarter" idx="11" hasCustomPrompt="1"/>
          </p:nvPr>
        </p:nvSpPr>
        <p:spPr>
          <a:xfrm>
            <a:off x="1062038" y="2798763"/>
            <a:ext cx="10318725" cy="3362325"/>
          </a:xfrm>
          <a:prstGeom prst="rect">
            <a:avLst/>
          </a:prstGeom>
        </p:spPr>
        <p:txBody>
          <a:bodyPr/>
          <a:lstStyle>
            <a:lvl1pPr>
              <a:defRPr b="0" i="0">
                <a:solidFill>
                  <a:schemeClr val="bg1"/>
                </a:solidFill>
                <a:latin typeface="Myriad Pro" charset="0"/>
                <a:ea typeface="Myriad Pro" charset="0"/>
                <a:cs typeface="Myriad Pro" charset="0"/>
              </a:defRPr>
            </a:lvl1pPr>
            <a:lvl2pPr>
              <a:defRPr b="0" i="0">
                <a:solidFill>
                  <a:schemeClr val="bg1"/>
                </a:solidFill>
                <a:latin typeface="Myriad Pro" charset="0"/>
                <a:ea typeface="Myriad Pro" charset="0"/>
                <a:cs typeface="Myriad Pro" charset="0"/>
              </a:defRPr>
            </a:lvl2pPr>
            <a:lvl3pPr>
              <a:defRPr b="0" i="0">
                <a:solidFill>
                  <a:schemeClr val="bg1"/>
                </a:solidFill>
                <a:latin typeface="Myriad Pro" charset="0"/>
                <a:ea typeface="Myriad Pro" charset="0"/>
                <a:cs typeface="Myriad Pro" charset="0"/>
              </a:defRPr>
            </a:lvl3pPr>
            <a:lvl4pPr>
              <a:defRPr b="0" i="0">
                <a:solidFill>
                  <a:schemeClr val="bg1"/>
                </a:solidFill>
                <a:latin typeface="Myriad Pro" charset="0"/>
                <a:ea typeface="Myriad Pro" charset="0"/>
                <a:cs typeface="Myriad Pro" charset="0"/>
              </a:defRPr>
            </a:lvl4pPr>
            <a:lvl5pPr>
              <a:defRPr b="0" i="0">
                <a:solidFill>
                  <a:schemeClr val="bg1"/>
                </a:solidFill>
                <a:latin typeface="Myriad Pro" charset="0"/>
                <a:ea typeface="Myriad Pro" charset="0"/>
                <a:cs typeface="Myriad Pro"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2" hasCustomPrompt="1"/>
          </p:nvPr>
        </p:nvSpPr>
        <p:spPr>
          <a:xfrm>
            <a:off x="1062038" y="454025"/>
            <a:ext cx="2543175" cy="54750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800"/>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sz="3200" b="0" i="0" dirty="0">
                <a:solidFill>
                  <a:schemeClr val="bg1"/>
                </a:solidFill>
                <a:latin typeface="Myriad Pro Light" charset="0"/>
                <a:ea typeface="Myriad Pro Light" charset="0"/>
                <a:cs typeface="Myriad Pro Light" charset="0"/>
              </a:rPr>
              <a:t>THE</a:t>
            </a:r>
            <a:endParaRPr lang="en-US" dirty="0"/>
          </a:p>
        </p:txBody>
      </p:sp>
    </p:spTree>
    <p:extLst>
      <p:ext uri="{BB962C8B-B14F-4D97-AF65-F5344CB8AC3E}">
        <p14:creationId xmlns:p14="http://schemas.microsoft.com/office/powerpoint/2010/main" val="3475354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454025"/>
            <a:ext cx="9284677" cy="1993753"/>
          </a:xfrm>
          <a:prstGeom prst="rect">
            <a:avLst/>
          </a:prstGeom>
          <a:solidFill>
            <a:srgbClr val="52B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5"/>
          <p:cNvSpPr>
            <a:spLocks noGrp="1"/>
          </p:cNvSpPr>
          <p:nvPr>
            <p:ph type="title" hasCustomPrompt="1"/>
          </p:nvPr>
        </p:nvSpPr>
        <p:spPr>
          <a:xfrm>
            <a:off x="1062644" y="1001528"/>
            <a:ext cx="10318119" cy="739736"/>
          </a:xfrm>
          <a:prstGeom prst="rect">
            <a:avLst/>
          </a:prstGeom>
        </p:spPr>
        <p:txBody>
          <a:bodyPr>
            <a:noAutofit/>
          </a:bodyPr>
          <a:lstStyle>
            <a:lvl1pPr>
              <a:defRPr sz="6000" b="1" i="0" baseline="0">
                <a:solidFill>
                  <a:schemeClr val="bg1"/>
                </a:solidFill>
                <a:latin typeface="Myriad Pro Semibold" charset="0"/>
                <a:ea typeface="Myriad Pro Semibold" charset="0"/>
                <a:cs typeface="Myriad Pro Semibold" charset="0"/>
              </a:defRPr>
            </a:lvl1pPr>
          </a:lstStyle>
          <a:p>
            <a:r>
              <a:rPr lang="en-US" dirty="0"/>
              <a:t>HEADING TEXT</a:t>
            </a:r>
          </a:p>
        </p:txBody>
      </p:sp>
      <p:cxnSp>
        <p:nvCxnSpPr>
          <p:cNvPr id="23" name="Straight Connector 22"/>
          <p:cNvCxnSpPr/>
          <p:nvPr userDrawn="1"/>
        </p:nvCxnSpPr>
        <p:spPr>
          <a:xfrm>
            <a:off x="1393618" y="1794019"/>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393618" y="2289500"/>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sz="quarter" idx="10" hasCustomPrompt="1"/>
          </p:nvPr>
        </p:nvSpPr>
        <p:spPr>
          <a:xfrm>
            <a:off x="1460598" y="1829290"/>
            <a:ext cx="3470275" cy="3381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SUB-HEADING TEXT</a:t>
            </a:r>
          </a:p>
        </p:txBody>
      </p:sp>
      <p:sp>
        <p:nvSpPr>
          <p:cNvPr id="26" name="Text Placeholder 4"/>
          <p:cNvSpPr>
            <a:spLocks noGrp="1"/>
          </p:cNvSpPr>
          <p:nvPr>
            <p:ph type="body" sz="quarter" idx="11" hasCustomPrompt="1"/>
          </p:nvPr>
        </p:nvSpPr>
        <p:spPr>
          <a:xfrm>
            <a:off x="1062038" y="2798763"/>
            <a:ext cx="10318725" cy="3362325"/>
          </a:xfrm>
          <a:prstGeom prst="rect">
            <a:avLst/>
          </a:prstGeom>
        </p:spPr>
        <p:txBody>
          <a:bodyPr/>
          <a:lstStyle>
            <a:lvl1pPr>
              <a:defRPr b="0" i="0">
                <a:solidFill>
                  <a:schemeClr val="bg1"/>
                </a:solidFill>
                <a:latin typeface="Myriad Pro" charset="0"/>
                <a:ea typeface="Myriad Pro" charset="0"/>
                <a:cs typeface="Myriad Pro" charset="0"/>
              </a:defRPr>
            </a:lvl1pPr>
            <a:lvl2pPr>
              <a:defRPr b="0" i="0">
                <a:solidFill>
                  <a:schemeClr val="bg1"/>
                </a:solidFill>
                <a:latin typeface="Myriad Pro" charset="0"/>
                <a:ea typeface="Myriad Pro" charset="0"/>
                <a:cs typeface="Myriad Pro" charset="0"/>
              </a:defRPr>
            </a:lvl2pPr>
            <a:lvl3pPr>
              <a:defRPr b="0" i="0">
                <a:solidFill>
                  <a:schemeClr val="bg1"/>
                </a:solidFill>
                <a:latin typeface="Myriad Pro" charset="0"/>
                <a:ea typeface="Myriad Pro" charset="0"/>
                <a:cs typeface="Myriad Pro" charset="0"/>
              </a:defRPr>
            </a:lvl3pPr>
            <a:lvl4pPr>
              <a:defRPr b="0" i="0">
                <a:solidFill>
                  <a:schemeClr val="bg1"/>
                </a:solidFill>
                <a:latin typeface="Myriad Pro" charset="0"/>
                <a:ea typeface="Myriad Pro" charset="0"/>
                <a:cs typeface="Myriad Pro" charset="0"/>
              </a:defRPr>
            </a:lvl4pPr>
            <a:lvl5pPr>
              <a:defRPr b="0" i="0">
                <a:solidFill>
                  <a:schemeClr val="bg1"/>
                </a:solidFill>
                <a:latin typeface="Myriad Pro" charset="0"/>
                <a:ea typeface="Myriad Pro" charset="0"/>
                <a:cs typeface="Myriad Pro"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3"/>
          <p:cNvSpPr>
            <a:spLocks noGrp="1"/>
          </p:cNvSpPr>
          <p:nvPr>
            <p:ph type="body" sz="quarter" idx="12" hasCustomPrompt="1"/>
          </p:nvPr>
        </p:nvSpPr>
        <p:spPr>
          <a:xfrm>
            <a:off x="1062038" y="454025"/>
            <a:ext cx="2543175" cy="54750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800"/>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sz="3200" b="0" i="0" dirty="0">
                <a:solidFill>
                  <a:schemeClr val="bg1"/>
                </a:solidFill>
                <a:latin typeface="Myriad Pro Light" charset="0"/>
                <a:ea typeface="Myriad Pro Light" charset="0"/>
                <a:cs typeface="Myriad Pro Light" charset="0"/>
              </a:rPr>
              <a:t>THE</a:t>
            </a:r>
            <a:endParaRPr lang="en-US" dirty="0"/>
          </a:p>
        </p:txBody>
      </p:sp>
    </p:spTree>
    <p:extLst>
      <p:ext uri="{BB962C8B-B14F-4D97-AF65-F5344CB8AC3E}">
        <p14:creationId xmlns:p14="http://schemas.microsoft.com/office/powerpoint/2010/main" val="20195996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454025"/>
            <a:ext cx="9397218" cy="2050024"/>
          </a:xfrm>
          <a:prstGeom prst="rect">
            <a:avLst/>
          </a:prstGeom>
          <a:solidFill>
            <a:srgbClr val="F6D4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p:cNvSpPr>
            <a:spLocks noGrp="1"/>
          </p:cNvSpPr>
          <p:nvPr>
            <p:ph type="title" hasCustomPrompt="1"/>
          </p:nvPr>
        </p:nvSpPr>
        <p:spPr>
          <a:xfrm>
            <a:off x="1062644" y="1001528"/>
            <a:ext cx="10318119" cy="739736"/>
          </a:xfrm>
          <a:prstGeom prst="rect">
            <a:avLst/>
          </a:prstGeom>
        </p:spPr>
        <p:txBody>
          <a:bodyPr>
            <a:noAutofit/>
          </a:bodyPr>
          <a:lstStyle>
            <a:lvl1pPr>
              <a:defRPr sz="6000" b="1" i="0" baseline="0">
                <a:solidFill>
                  <a:schemeClr val="bg1"/>
                </a:solidFill>
                <a:latin typeface="Myriad Pro Semibold" charset="0"/>
                <a:ea typeface="Myriad Pro Semibold" charset="0"/>
                <a:cs typeface="Myriad Pro Semibold" charset="0"/>
              </a:defRPr>
            </a:lvl1pPr>
          </a:lstStyle>
          <a:p>
            <a:r>
              <a:rPr lang="en-US" dirty="0"/>
              <a:t>HEADING TEXT</a:t>
            </a:r>
          </a:p>
        </p:txBody>
      </p:sp>
      <p:cxnSp>
        <p:nvCxnSpPr>
          <p:cNvPr id="10" name="Straight Connector 9"/>
          <p:cNvCxnSpPr/>
          <p:nvPr userDrawn="1"/>
        </p:nvCxnSpPr>
        <p:spPr>
          <a:xfrm>
            <a:off x="1393618" y="1794019"/>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393618" y="2289500"/>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sz="quarter" idx="10" hasCustomPrompt="1"/>
          </p:nvPr>
        </p:nvSpPr>
        <p:spPr>
          <a:xfrm>
            <a:off x="1460598" y="1829290"/>
            <a:ext cx="3470275" cy="3381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SUB-HEADING TEXT</a:t>
            </a:r>
          </a:p>
        </p:txBody>
      </p:sp>
      <p:sp>
        <p:nvSpPr>
          <p:cNvPr id="13" name="Text Placeholder 4"/>
          <p:cNvSpPr>
            <a:spLocks noGrp="1"/>
          </p:cNvSpPr>
          <p:nvPr>
            <p:ph type="body" sz="quarter" idx="11" hasCustomPrompt="1"/>
          </p:nvPr>
        </p:nvSpPr>
        <p:spPr>
          <a:xfrm>
            <a:off x="1062038" y="2798763"/>
            <a:ext cx="10318725" cy="3362325"/>
          </a:xfrm>
          <a:prstGeom prst="rect">
            <a:avLst/>
          </a:prstGeom>
        </p:spPr>
        <p:txBody>
          <a:bodyPr/>
          <a:lstStyle>
            <a:lvl1pPr>
              <a:defRPr b="0" i="0">
                <a:solidFill>
                  <a:schemeClr val="bg1"/>
                </a:solidFill>
                <a:latin typeface="Myriad Pro" charset="0"/>
                <a:ea typeface="Myriad Pro" charset="0"/>
                <a:cs typeface="Myriad Pro" charset="0"/>
              </a:defRPr>
            </a:lvl1pPr>
            <a:lvl2pPr>
              <a:defRPr b="0" i="0">
                <a:solidFill>
                  <a:schemeClr val="bg1"/>
                </a:solidFill>
                <a:latin typeface="Myriad Pro" charset="0"/>
                <a:ea typeface="Myriad Pro" charset="0"/>
                <a:cs typeface="Myriad Pro" charset="0"/>
              </a:defRPr>
            </a:lvl2pPr>
            <a:lvl3pPr>
              <a:defRPr b="0" i="0">
                <a:solidFill>
                  <a:schemeClr val="bg1"/>
                </a:solidFill>
                <a:latin typeface="Myriad Pro" charset="0"/>
                <a:ea typeface="Myriad Pro" charset="0"/>
                <a:cs typeface="Myriad Pro" charset="0"/>
              </a:defRPr>
            </a:lvl3pPr>
            <a:lvl4pPr>
              <a:defRPr b="0" i="0">
                <a:solidFill>
                  <a:schemeClr val="bg1"/>
                </a:solidFill>
                <a:latin typeface="Myriad Pro" charset="0"/>
                <a:ea typeface="Myriad Pro" charset="0"/>
                <a:cs typeface="Myriad Pro" charset="0"/>
              </a:defRPr>
            </a:lvl4pPr>
            <a:lvl5pPr>
              <a:defRPr b="0" i="0">
                <a:solidFill>
                  <a:schemeClr val="bg1"/>
                </a:solidFill>
                <a:latin typeface="Myriad Pro" charset="0"/>
                <a:ea typeface="Myriad Pro" charset="0"/>
                <a:cs typeface="Myriad Pro"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3"/>
          <p:cNvSpPr>
            <a:spLocks noGrp="1"/>
          </p:cNvSpPr>
          <p:nvPr>
            <p:ph type="body" sz="quarter" idx="12" hasCustomPrompt="1"/>
          </p:nvPr>
        </p:nvSpPr>
        <p:spPr>
          <a:xfrm>
            <a:off x="1062038" y="454025"/>
            <a:ext cx="2543175" cy="54750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800"/>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sz="3200" b="0" i="0" dirty="0">
                <a:solidFill>
                  <a:schemeClr val="bg1"/>
                </a:solidFill>
                <a:latin typeface="Myriad Pro Light" charset="0"/>
                <a:ea typeface="Myriad Pro Light" charset="0"/>
                <a:cs typeface="Myriad Pro Light" charset="0"/>
              </a:rPr>
              <a:t>THE</a:t>
            </a:r>
            <a:endParaRPr lang="en-US" dirty="0"/>
          </a:p>
        </p:txBody>
      </p:sp>
    </p:spTree>
    <p:extLst>
      <p:ext uri="{BB962C8B-B14F-4D97-AF65-F5344CB8AC3E}">
        <p14:creationId xmlns:p14="http://schemas.microsoft.com/office/powerpoint/2010/main" val="2852468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1700212"/>
            <a:ext cx="9572625" cy="2014538"/>
          </a:xfrm>
          <a:prstGeom prst="rect">
            <a:avLst/>
          </a:prstGeom>
        </p:spPr>
        <p:txBody>
          <a:bodyPr>
            <a:noAutofit/>
          </a:bodyPr>
          <a:lstStyle>
            <a:lvl1pPr marL="0" indent="0">
              <a:buNone/>
              <a:defRPr sz="17300" b="1">
                <a:solidFill>
                  <a:schemeClr val="bg1"/>
                </a:solidFill>
              </a:defRPr>
            </a:lvl1pPr>
          </a:lstStyle>
          <a:p>
            <a:pPr lvl="0"/>
            <a:r>
              <a:rPr lang="en-US" dirty="0"/>
              <a:t>HEADING</a:t>
            </a:r>
          </a:p>
        </p:txBody>
      </p:sp>
      <p:sp>
        <p:nvSpPr>
          <p:cNvPr id="5" name="Text Placeholder 4"/>
          <p:cNvSpPr>
            <a:spLocks noGrp="1"/>
          </p:cNvSpPr>
          <p:nvPr>
            <p:ph type="body" sz="quarter" idx="11" hasCustomPrompt="1"/>
          </p:nvPr>
        </p:nvSpPr>
        <p:spPr>
          <a:xfrm>
            <a:off x="8243888" y="3843338"/>
            <a:ext cx="3671887" cy="414337"/>
          </a:xfrm>
          <a:prstGeom prst="rect">
            <a:avLst/>
          </a:prstGeom>
        </p:spPr>
        <p:txBody>
          <a:bodyPr/>
          <a:lstStyle>
            <a:lvl1pPr>
              <a:defRPr>
                <a:solidFill>
                  <a:srgbClr val="267754"/>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SUBHEADING</a:t>
            </a:r>
          </a:p>
        </p:txBody>
      </p:sp>
      <p:sp>
        <p:nvSpPr>
          <p:cNvPr id="6" name="Text Placeholder 3"/>
          <p:cNvSpPr>
            <a:spLocks noGrp="1"/>
          </p:cNvSpPr>
          <p:nvPr>
            <p:ph type="body" sz="half" idx="2" hasCustomPrompt="1"/>
          </p:nvPr>
        </p:nvSpPr>
        <p:spPr>
          <a:xfrm>
            <a:off x="8243888" y="4257675"/>
            <a:ext cx="3671887" cy="2266217"/>
          </a:xfrm>
          <a:prstGeom prst="rect">
            <a:avLst/>
          </a:prstGeom>
        </p:spPr>
        <p:txBody>
          <a:bodyPr/>
          <a:lstStyle>
            <a:lvl1pPr marL="0" indent="0">
              <a:buNone/>
              <a:defRPr sz="20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960425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3400424"/>
            <a:ext cx="7015163" cy="2014538"/>
          </a:xfrm>
          <a:prstGeom prst="rect">
            <a:avLst/>
          </a:prstGeom>
        </p:spPr>
        <p:txBody>
          <a:bodyPr>
            <a:noAutofit/>
          </a:bodyPr>
          <a:lstStyle>
            <a:lvl1pPr marL="0" indent="0">
              <a:buNone/>
              <a:defRPr sz="12000" b="1">
                <a:solidFill>
                  <a:schemeClr val="bg1"/>
                </a:solidFill>
              </a:defRPr>
            </a:lvl1pPr>
          </a:lstStyle>
          <a:p>
            <a:pPr lvl="0"/>
            <a:r>
              <a:rPr lang="en-US" dirty="0"/>
              <a:t>HEADING</a:t>
            </a:r>
          </a:p>
        </p:txBody>
      </p:sp>
      <p:sp>
        <p:nvSpPr>
          <p:cNvPr id="7" name="Text Placeholder 6"/>
          <p:cNvSpPr>
            <a:spLocks noGrp="1"/>
          </p:cNvSpPr>
          <p:nvPr>
            <p:ph type="body" sz="quarter" idx="12" hasCustomPrompt="1"/>
          </p:nvPr>
        </p:nvSpPr>
        <p:spPr>
          <a:xfrm>
            <a:off x="7329488" y="581387"/>
            <a:ext cx="4386262" cy="471488"/>
          </a:xfrm>
          <a:prstGeom prst="rect">
            <a:avLst/>
          </a:prstGeom>
        </p:spPr>
        <p:txBody>
          <a:bodyPr/>
          <a:lstStyle>
            <a:lvl1pPr>
              <a:defRPr b="0" i="0">
                <a:latin typeface="Myriad Pro" charset="0"/>
                <a:ea typeface="Myriad Pro" charset="0"/>
                <a:cs typeface="Myriad Pro"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SUBHEADING</a:t>
            </a:r>
          </a:p>
        </p:txBody>
      </p:sp>
      <p:sp>
        <p:nvSpPr>
          <p:cNvPr id="6" name="Text Placeholder 3"/>
          <p:cNvSpPr>
            <a:spLocks noGrp="1"/>
          </p:cNvSpPr>
          <p:nvPr>
            <p:ph type="body" sz="half" idx="2" hasCustomPrompt="1"/>
          </p:nvPr>
        </p:nvSpPr>
        <p:spPr>
          <a:xfrm>
            <a:off x="7329488" y="1457323"/>
            <a:ext cx="4386262" cy="4978645"/>
          </a:xfrm>
          <a:prstGeom prst="rect">
            <a:avLst/>
          </a:prstGeom>
        </p:spPr>
        <p:txBody>
          <a:bodyPr/>
          <a:lstStyle>
            <a:lvl1pPr marL="0" indent="0">
              <a:buNone/>
              <a:defRPr sz="20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18608150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5F8C9-77C8-5B45-9CD9-D8463E4C23E4}"/>
              </a:ext>
            </a:extLst>
          </p:cNvPr>
          <p:cNvSpPr>
            <a:spLocks noGrp="1"/>
          </p:cNvSpPr>
          <p:nvPr>
            <p:ph type="title" idx="4294967295" hasCustomPrompt="1"/>
          </p:nvPr>
        </p:nvSpPr>
        <p:spPr>
          <a:xfrm>
            <a:off x="651675" y="1365321"/>
            <a:ext cx="7110412" cy="1103258"/>
          </a:xfrm>
          <a:prstGeom prst="rect">
            <a:avLst/>
          </a:prstGeom>
        </p:spPr>
        <p:txBody>
          <a:bodyPr/>
          <a:lstStyle>
            <a:lvl1pPr>
              <a:defRPr b="1" i="0">
                <a:latin typeface="Myriad Pro Bold Condensed" panose="020B0503030403020204" pitchFamily="34" charset="0"/>
              </a:defRPr>
            </a:lvl1pPr>
          </a:lstStyle>
          <a:p>
            <a:r>
              <a:rPr lang="en-US" sz="7200" b="1" i="0" dirty="0">
                <a:solidFill>
                  <a:srgbClr val="33CDFF"/>
                </a:solidFill>
                <a:latin typeface="Myriad Pro Bold Condensed" panose="020B0503030403020204" pitchFamily="34" charset="0"/>
              </a:rPr>
              <a:t>GET CONNECTED!</a:t>
            </a:r>
            <a:endParaRPr lang="en-US" sz="7200" b="0" dirty="0">
              <a:solidFill>
                <a:srgbClr val="33CDFF"/>
              </a:solidFill>
              <a:latin typeface="Bebas Neue" panose="020B0606020202050201" pitchFamily="34" charset="77"/>
            </a:endParaRPr>
          </a:p>
        </p:txBody>
      </p:sp>
      <p:pic>
        <p:nvPicPr>
          <p:cNvPr id="3" name="Picture 2">
            <a:extLst>
              <a:ext uri="{FF2B5EF4-FFF2-40B4-BE49-F238E27FC236}">
                <a16:creationId xmlns:a16="http://schemas.microsoft.com/office/drawing/2014/main" id="{2CD48DD7-9C65-8640-BC33-E26AD472A2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7356" y="4289343"/>
            <a:ext cx="1389983" cy="1389983"/>
          </a:xfrm>
          <a:prstGeom prst="rect">
            <a:avLst/>
          </a:prstGeom>
          <a:effectLst>
            <a:glow rad="63500">
              <a:srgbClr val="33CDFF">
                <a:alpha val="40000"/>
              </a:srgbClr>
            </a:glow>
          </a:effectLst>
        </p:spPr>
      </p:pic>
      <p:pic>
        <p:nvPicPr>
          <p:cNvPr id="4" name="Picture 3">
            <a:extLst>
              <a:ext uri="{FF2B5EF4-FFF2-40B4-BE49-F238E27FC236}">
                <a16:creationId xmlns:a16="http://schemas.microsoft.com/office/drawing/2014/main" id="{76D89A15-A0B9-3547-A923-E26D041ACBA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98295" y="2657749"/>
            <a:ext cx="1389983" cy="1389983"/>
          </a:xfrm>
          <a:prstGeom prst="rect">
            <a:avLst/>
          </a:prstGeom>
          <a:effectLst>
            <a:glow rad="63500">
              <a:srgbClr val="FF6665">
                <a:alpha val="40000"/>
              </a:srgbClr>
            </a:glow>
          </a:effectLst>
        </p:spPr>
      </p:pic>
      <p:pic>
        <p:nvPicPr>
          <p:cNvPr id="5" name="Picture 4">
            <a:extLst>
              <a:ext uri="{FF2B5EF4-FFF2-40B4-BE49-F238E27FC236}">
                <a16:creationId xmlns:a16="http://schemas.microsoft.com/office/drawing/2014/main" id="{CE77EE2B-C5B8-2F4A-B6F1-ECF9551ECB7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017773" y="2657749"/>
            <a:ext cx="1389983" cy="1389983"/>
          </a:xfrm>
          <a:prstGeom prst="rect">
            <a:avLst/>
          </a:prstGeom>
          <a:effectLst>
            <a:glow rad="63500">
              <a:srgbClr val="FA96C8">
                <a:alpha val="40000"/>
              </a:srgbClr>
            </a:glow>
          </a:effectLst>
        </p:spPr>
      </p:pic>
      <p:pic>
        <p:nvPicPr>
          <p:cNvPr id="6" name="Picture 5">
            <a:extLst>
              <a:ext uri="{FF2B5EF4-FFF2-40B4-BE49-F238E27FC236}">
                <a16:creationId xmlns:a16="http://schemas.microsoft.com/office/drawing/2014/main" id="{74CFEFB5-A000-AB40-A4D9-0C3E46561F5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657356" y="1078596"/>
            <a:ext cx="1389983" cy="1389983"/>
          </a:xfrm>
          <a:prstGeom prst="rect">
            <a:avLst/>
          </a:prstGeom>
          <a:effectLst>
            <a:glow rad="63500">
              <a:srgbClr val="33CC99">
                <a:alpha val="40000"/>
              </a:srgbClr>
            </a:glow>
          </a:effectLst>
        </p:spPr>
      </p:pic>
    </p:spTree>
    <p:extLst>
      <p:ext uri="{BB962C8B-B14F-4D97-AF65-F5344CB8AC3E}">
        <p14:creationId xmlns:p14="http://schemas.microsoft.com/office/powerpoint/2010/main" val="20059633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D1D200DC-9A4B-48F1-96BC-42BAB28E3A56}"/>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8724013" y="5109383"/>
            <a:ext cx="2176327" cy="81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a:extLst>
              <a:ext uri="{FF2B5EF4-FFF2-40B4-BE49-F238E27FC236}">
                <a16:creationId xmlns:a16="http://schemas.microsoft.com/office/drawing/2014/main" id="{F5AA4B29-2024-495E-87F6-0068D5543FFE}"/>
              </a:ext>
            </a:extLst>
          </p:cNvPr>
          <p:cNvSpPr>
            <a:spLocks noGrp="1"/>
          </p:cNvSpPr>
          <p:nvPr>
            <p:ph idx="1" hasCustomPrompt="1"/>
          </p:nvPr>
        </p:nvSpPr>
        <p:spPr>
          <a:xfrm>
            <a:off x="3035361" y="3217450"/>
            <a:ext cx="5294251" cy="1907840"/>
          </a:xfrm>
          <a:prstGeom prst="rect">
            <a:avLst/>
          </a:prstGeom>
        </p:spPr>
        <p:txBody>
          <a:bodyPr anchor="t"/>
          <a:lstStyle>
            <a:lvl1pPr marL="0" indent="0" algn="l">
              <a:lnSpc>
                <a:spcPct val="100000"/>
              </a:lnSpc>
              <a:buNone/>
              <a:defRPr sz="2000" b="1">
                <a:solidFill>
                  <a:srgbClr val="1A2676"/>
                </a:solidFill>
              </a:defRPr>
            </a:lvl1pPr>
            <a:lvl2pPr marL="0" indent="0" algn="l">
              <a:lnSpc>
                <a:spcPct val="100000"/>
              </a:lnSpc>
              <a:buNone/>
              <a:defRPr sz="2000" i="1">
                <a:solidFill>
                  <a:srgbClr val="1A2676"/>
                </a:solidFill>
              </a:defRPr>
            </a:lvl2pPr>
            <a:lvl3pPr marL="546100" indent="-342900" algn="l">
              <a:lnSpc>
                <a:spcPct val="100000"/>
              </a:lnSpc>
              <a:buClr>
                <a:srgbClr val="002060"/>
              </a:buClr>
              <a:buSzPct val="125000"/>
              <a:buFont typeface="Arial" panose="020B0604020202020204" pitchFamily="34" charset="0"/>
              <a:buChar char="•"/>
              <a:defRPr sz="2000">
                <a:solidFill>
                  <a:schemeClr val="tx1"/>
                </a:solidFill>
              </a:defRPr>
            </a:lvl3pPr>
            <a:lvl4pPr marL="601663" indent="-203200" algn="l">
              <a:lnSpc>
                <a:spcPct val="100000"/>
              </a:lnSpc>
              <a:buClr>
                <a:srgbClr val="9FC03B"/>
              </a:buClr>
              <a:buSzPct val="75000"/>
              <a:buFont typeface="Courier New" panose="02070309020205020404" pitchFamily="49" charset="0"/>
              <a:buChar char="o"/>
              <a:defRPr sz="1800" i="1">
                <a:solidFill>
                  <a:schemeClr val="tx1"/>
                </a:solidFill>
              </a:defRPr>
            </a:lvl4pPr>
            <a:lvl5pPr marL="601662" indent="0" algn="l">
              <a:lnSpc>
                <a:spcPct val="100000"/>
              </a:lnSpc>
              <a:buNone/>
              <a:defRPr sz="1800" i="1">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9950C541-ADE5-42E3-B0B8-FDE60FB4718B}"/>
              </a:ext>
            </a:extLst>
          </p:cNvPr>
          <p:cNvSpPr txBox="1"/>
          <p:nvPr userDrawn="1"/>
        </p:nvSpPr>
        <p:spPr>
          <a:xfrm>
            <a:off x="8724013" y="5926987"/>
            <a:ext cx="3453703" cy="830997"/>
          </a:xfrm>
          <a:prstGeom prst="rect">
            <a:avLst/>
          </a:prstGeom>
          <a:noFill/>
        </p:spPr>
        <p:txBody>
          <a:bodyPr wrap="square" rtlCol="0">
            <a:spAutoFit/>
          </a:bodyPr>
          <a:lstStyle/>
          <a:p>
            <a:pPr algn="just"/>
            <a:r>
              <a:rPr lang="en-GB" sz="800" b="1" i="1" dirty="0">
                <a:solidFill>
                  <a:schemeClr val="bg1">
                    <a:lumMod val="50000"/>
                  </a:schemeClr>
                </a:solidFill>
                <a:latin typeface="Myriad Pro" panose="020B0503030403020204" pitchFamily="34" charset="0"/>
              </a:rPr>
              <a:t>PRIVATE AND CONFIDENTIAL</a:t>
            </a:r>
            <a:endParaRPr lang="en-ZA" sz="800" b="1" i="1" dirty="0">
              <a:solidFill>
                <a:schemeClr val="bg1">
                  <a:lumMod val="50000"/>
                </a:schemeClr>
              </a:solidFill>
              <a:latin typeface="Myriad Pro" panose="020B0503030403020204" pitchFamily="34" charset="0"/>
            </a:endParaRPr>
          </a:p>
          <a:p>
            <a:pPr algn="l"/>
            <a:r>
              <a:rPr lang="en-GB" sz="800" dirty="0">
                <a:solidFill>
                  <a:schemeClr val="bg1">
                    <a:lumMod val="50000"/>
                  </a:schemeClr>
                </a:solidFill>
                <a:latin typeface="Myriad Pro" panose="020B0503030403020204" pitchFamily="34" charset="0"/>
              </a:rPr>
              <a:t>This document contains information, which is the property of the Entelect Group </a:t>
            </a:r>
            <a:r>
              <a:rPr lang="en-GB" sz="800" baseline="0" dirty="0">
                <a:solidFill>
                  <a:schemeClr val="bg1">
                    <a:lumMod val="50000"/>
                  </a:schemeClr>
                </a:solidFill>
                <a:latin typeface="Myriad Pro" panose="020B0503030403020204" pitchFamily="34" charset="0"/>
              </a:rPr>
              <a:t> </a:t>
            </a:r>
            <a:r>
              <a:rPr lang="en-GB" sz="800" dirty="0">
                <a:solidFill>
                  <a:schemeClr val="bg1">
                    <a:lumMod val="50000"/>
                  </a:schemeClr>
                </a:solidFill>
                <a:latin typeface="Myriad Pro" panose="020B0503030403020204" pitchFamily="34" charset="0"/>
              </a:rPr>
              <a:t>and Entelect Software (Pty) Ltd. No part of this document may be reproduced, transmitted or divulged to third parties in any form or by any means, without written permission from Entelect.</a:t>
            </a:r>
            <a:endParaRPr lang="en-ZA" sz="800" dirty="0">
              <a:solidFill>
                <a:schemeClr val="bg1">
                  <a:lumMod val="50000"/>
                </a:schemeClr>
              </a:solidFill>
              <a:latin typeface="Myriad Pro" panose="020B0503030403020204" pitchFamily="34" charset="0"/>
            </a:endParaRPr>
          </a:p>
          <a:p>
            <a:pPr algn="just"/>
            <a:endParaRPr lang="en-ZA" sz="800" dirty="0">
              <a:solidFill>
                <a:schemeClr val="bg1">
                  <a:lumMod val="50000"/>
                </a:schemeClr>
              </a:solidFill>
              <a:latin typeface="Myriad Pro" panose="020B0503030403020204" pitchFamily="34" charset="0"/>
            </a:endParaRPr>
          </a:p>
        </p:txBody>
      </p:sp>
      <p:sp>
        <p:nvSpPr>
          <p:cNvPr id="10" name="Content Placeholder 2">
            <a:extLst>
              <a:ext uri="{FF2B5EF4-FFF2-40B4-BE49-F238E27FC236}">
                <a16:creationId xmlns:a16="http://schemas.microsoft.com/office/drawing/2014/main" id="{F2524FA3-93B4-4BF2-BA4A-74F837A9C3CB}"/>
              </a:ext>
            </a:extLst>
          </p:cNvPr>
          <p:cNvSpPr>
            <a:spLocks noGrp="1"/>
          </p:cNvSpPr>
          <p:nvPr>
            <p:ph idx="10" hasCustomPrompt="1"/>
          </p:nvPr>
        </p:nvSpPr>
        <p:spPr>
          <a:xfrm>
            <a:off x="3035363" y="1549949"/>
            <a:ext cx="5294250" cy="1213982"/>
          </a:xfrm>
          <a:prstGeom prst="rect">
            <a:avLst/>
          </a:prstGeom>
        </p:spPr>
        <p:txBody>
          <a:bodyPr anchor="ctr"/>
          <a:lstStyle>
            <a:lvl1pPr marL="0" indent="0">
              <a:lnSpc>
                <a:spcPct val="100000"/>
              </a:lnSpc>
              <a:buNone/>
              <a:defRPr sz="2400" b="1">
                <a:solidFill>
                  <a:srgbClr val="192770"/>
                </a:solidFill>
              </a:defRPr>
            </a:lvl1pPr>
            <a:lvl2pPr marL="0" indent="0">
              <a:lnSpc>
                <a:spcPct val="100000"/>
              </a:lnSpc>
              <a:buNone/>
              <a:defRPr sz="2000" i="1"/>
            </a:lvl2pPr>
            <a:lvl3pPr marL="546100" indent="-342900">
              <a:lnSpc>
                <a:spcPct val="100000"/>
              </a:lnSpc>
              <a:buFont typeface="Arial" panose="020B0604020202020204" pitchFamily="34" charset="0"/>
              <a:buChar char="•"/>
              <a:defRPr sz="2000"/>
            </a:lvl3pPr>
            <a:lvl4pPr marL="601663" indent="-203200">
              <a:lnSpc>
                <a:spcPct val="100000"/>
              </a:lnSpc>
              <a:buSzPct val="50000"/>
              <a:buFont typeface="Courier New" panose="02070309020205020404" pitchFamily="49" charset="0"/>
              <a:buChar char="o"/>
              <a:defRPr sz="1800" i="1"/>
            </a:lvl4pPr>
            <a:lvl5pPr marL="601662" indent="0">
              <a:lnSpc>
                <a:spcPct val="100000"/>
              </a:lnSpc>
              <a:buNone/>
              <a:defRPr sz="1800" i="1"/>
            </a:lvl5pPr>
          </a:lstStyle>
          <a:p>
            <a:pPr lvl="0"/>
            <a:r>
              <a:rPr lang="en-US" dirty="0"/>
              <a:t>Client logo</a:t>
            </a:r>
          </a:p>
        </p:txBody>
      </p:sp>
      <p:sp>
        <p:nvSpPr>
          <p:cNvPr id="11" name="Oval 10">
            <a:extLst>
              <a:ext uri="{FF2B5EF4-FFF2-40B4-BE49-F238E27FC236}">
                <a16:creationId xmlns:a16="http://schemas.microsoft.com/office/drawing/2014/main" id="{4C3A52B7-E715-4899-8368-FA9B3CC99DFF}"/>
              </a:ext>
            </a:extLst>
          </p:cNvPr>
          <p:cNvSpPr/>
          <p:nvPr userDrawn="1"/>
        </p:nvSpPr>
        <p:spPr>
          <a:xfrm>
            <a:off x="2466183" y="100013"/>
            <a:ext cx="6473030" cy="6473030"/>
          </a:xfrm>
          <a:prstGeom prst="ellipse">
            <a:avLst/>
          </a:prstGeom>
          <a:noFill/>
          <a:ln w="76200">
            <a:solidFill>
              <a:srgbClr val="9FC0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914819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5AA4B29-2024-495E-87F6-0068D5543FFE}"/>
              </a:ext>
            </a:extLst>
          </p:cNvPr>
          <p:cNvSpPr>
            <a:spLocks noGrp="1"/>
          </p:cNvSpPr>
          <p:nvPr>
            <p:ph idx="1" hasCustomPrompt="1"/>
          </p:nvPr>
        </p:nvSpPr>
        <p:spPr>
          <a:xfrm>
            <a:off x="3559579" y="4295165"/>
            <a:ext cx="5172850" cy="1797517"/>
          </a:xfrm>
          <a:prstGeom prst="rect">
            <a:avLst/>
          </a:prstGeom>
        </p:spPr>
        <p:txBody>
          <a:bodyPr anchor="t"/>
          <a:lstStyle>
            <a:lvl1pPr marL="0" indent="0" algn="ctr">
              <a:lnSpc>
                <a:spcPct val="100000"/>
              </a:lnSpc>
              <a:buNone/>
              <a:defRPr sz="2000" b="1">
                <a:solidFill>
                  <a:srgbClr val="1A2676"/>
                </a:solidFill>
              </a:defRPr>
            </a:lvl1pPr>
            <a:lvl2pPr marL="0" indent="0" algn="ctr">
              <a:lnSpc>
                <a:spcPct val="100000"/>
              </a:lnSpc>
              <a:buNone/>
              <a:defRPr sz="2000" i="1"/>
            </a:lvl2pPr>
            <a:lvl3pPr marL="546100" indent="-342900" algn="ctr">
              <a:lnSpc>
                <a:spcPct val="100000"/>
              </a:lnSpc>
              <a:buClr>
                <a:srgbClr val="002060"/>
              </a:buClr>
              <a:buSzPct val="125000"/>
              <a:buFont typeface="Arial" panose="020B0604020202020204" pitchFamily="34" charset="0"/>
              <a:buChar char="•"/>
              <a:defRPr sz="2000">
                <a:solidFill>
                  <a:schemeClr val="tx1"/>
                </a:solidFill>
              </a:defRPr>
            </a:lvl3pPr>
            <a:lvl4pPr marL="601663" indent="-203200" algn="ctr">
              <a:lnSpc>
                <a:spcPct val="100000"/>
              </a:lnSpc>
              <a:buClr>
                <a:srgbClr val="9FC03B"/>
              </a:buClr>
              <a:buSzPct val="75000"/>
              <a:buFont typeface="Courier New" panose="02070309020205020404" pitchFamily="49" charset="0"/>
              <a:buChar char="o"/>
              <a:defRPr sz="1800" i="1">
                <a:solidFill>
                  <a:schemeClr val="tx1"/>
                </a:solidFill>
              </a:defRPr>
            </a:lvl4pPr>
            <a:lvl5pPr marL="601662" indent="0" algn="ctr">
              <a:lnSpc>
                <a:spcPct val="100000"/>
              </a:lnSpc>
              <a:buNone/>
              <a:defRPr sz="1800" i="1">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F2524FA3-93B4-4BF2-BA4A-74F837A9C3CB}"/>
              </a:ext>
            </a:extLst>
          </p:cNvPr>
          <p:cNvSpPr>
            <a:spLocks noGrp="1"/>
          </p:cNvSpPr>
          <p:nvPr>
            <p:ph idx="10" hasCustomPrompt="1"/>
          </p:nvPr>
        </p:nvSpPr>
        <p:spPr>
          <a:xfrm>
            <a:off x="3559579" y="845437"/>
            <a:ext cx="5072841" cy="1508358"/>
          </a:xfrm>
          <a:prstGeom prst="rect">
            <a:avLst/>
          </a:prstGeom>
        </p:spPr>
        <p:txBody>
          <a:bodyPr anchor="ctr"/>
          <a:lstStyle>
            <a:lvl1pPr marL="0" indent="0" algn="ctr">
              <a:lnSpc>
                <a:spcPct val="100000"/>
              </a:lnSpc>
              <a:buNone/>
              <a:defRPr sz="2400" b="1">
                <a:solidFill>
                  <a:srgbClr val="1A2676"/>
                </a:solidFill>
              </a:defRPr>
            </a:lvl1pPr>
            <a:lvl2pPr marL="0" indent="0">
              <a:lnSpc>
                <a:spcPct val="100000"/>
              </a:lnSpc>
              <a:buNone/>
              <a:defRPr sz="2000" i="1"/>
            </a:lvl2pPr>
            <a:lvl3pPr marL="546100" indent="-342900">
              <a:lnSpc>
                <a:spcPct val="100000"/>
              </a:lnSpc>
              <a:buFont typeface="Arial" panose="020B0604020202020204" pitchFamily="34" charset="0"/>
              <a:buChar char="•"/>
              <a:defRPr sz="2000"/>
            </a:lvl3pPr>
            <a:lvl4pPr marL="601663" indent="-203200">
              <a:lnSpc>
                <a:spcPct val="100000"/>
              </a:lnSpc>
              <a:buSzPct val="50000"/>
              <a:buFont typeface="Courier New" panose="02070309020205020404" pitchFamily="49" charset="0"/>
              <a:buChar char="o"/>
              <a:defRPr sz="1800" i="1"/>
            </a:lvl4pPr>
            <a:lvl5pPr marL="601662" indent="0">
              <a:lnSpc>
                <a:spcPct val="100000"/>
              </a:lnSpc>
              <a:buNone/>
              <a:defRPr sz="1800" i="1"/>
            </a:lvl5pPr>
          </a:lstStyle>
          <a:p>
            <a:pPr lvl="0"/>
            <a:r>
              <a:rPr lang="en-US" dirty="0"/>
              <a:t>Client logo</a:t>
            </a:r>
          </a:p>
        </p:txBody>
      </p:sp>
      <p:sp>
        <p:nvSpPr>
          <p:cNvPr id="10" name="Oval 9">
            <a:extLst>
              <a:ext uri="{FF2B5EF4-FFF2-40B4-BE49-F238E27FC236}">
                <a16:creationId xmlns:a16="http://schemas.microsoft.com/office/drawing/2014/main" id="{4C3A52B7-E715-4899-8368-FA9B3CC99DFF}"/>
              </a:ext>
            </a:extLst>
          </p:cNvPr>
          <p:cNvSpPr/>
          <p:nvPr userDrawn="1"/>
        </p:nvSpPr>
        <p:spPr>
          <a:xfrm>
            <a:off x="2933701" y="266701"/>
            <a:ext cx="6324598" cy="6324598"/>
          </a:xfrm>
          <a:prstGeom prst="ellipse">
            <a:avLst/>
          </a:prstGeom>
          <a:noFill/>
          <a:ln w="76200">
            <a:solidFill>
              <a:srgbClr val="9FC0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1" name="Picture 10">
            <a:extLst>
              <a:ext uri="{FF2B5EF4-FFF2-40B4-BE49-F238E27FC236}">
                <a16:creationId xmlns:a16="http://schemas.microsoft.com/office/drawing/2014/main" id="{F91E5C21-45DC-4E1C-9DD2-A64B220CFF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29834" y="2562835"/>
            <a:ext cx="1732330" cy="1732330"/>
          </a:xfrm>
          <a:prstGeom prst="rect">
            <a:avLst/>
          </a:prstGeom>
        </p:spPr>
      </p:pic>
      <p:sp>
        <p:nvSpPr>
          <p:cNvPr id="22" name="TextBox 21">
            <a:extLst>
              <a:ext uri="{FF2B5EF4-FFF2-40B4-BE49-F238E27FC236}">
                <a16:creationId xmlns:a16="http://schemas.microsoft.com/office/drawing/2014/main" id="{9950C541-ADE5-42E3-B0B8-FDE60FB4718B}"/>
              </a:ext>
            </a:extLst>
          </p:cNvPr>
          <p:cNvSpPr txBox="1"/>
          <p:nvPr userDrawn="1"/>
        </p:nvSpPr>
        <p:spPr>
          <a:xfrm>
            <a:off x="8724013" y="5926987"/>
            <a:ext cx="3453703" cy="830997"/>
          </a:xfrm>
          <a:prstGeom prst="rect">
            <a:avLst/>
          </a:prstGeom>
          <a:noFill/>
        </p:spPr>
        <p:txBody>
          <a:bodyPr wrap="square" rtlCol="0">
            <a:spAutoFit/>
          </a:bodyPr>
          <a:lstStyle/>
          <a:p>
            <a:pPr algn="just"/>
            <a:r>
              <a:rPr lang="en-GB" sz="800" b="1" i="1" dirty="0">
                <a:solidFill>
                  <a:schemeClr val="bg1">
                    <a:lumMod val="50000"/>
                  </a:schemeClr>
                </a:solidFill>
                <a:latin typeface="Myriad Pro" panose="020B0503030403020204" pitchFamily="34" charset="0"/>
              </a:rPr>
              <a:t>PRIVATE AND CONFIDENTIAL</a:t>
            </a:r>
            <a:endParaRPr lang="en-ZA" sz="800" b="1" i="1" dirty="0">
              <a:solidFill>
                <a:schemeClr val="bg1">
                  <a:lumMod val="50000"/>
                </a:schemeClr>
              </a:solidFill>
              <a:latin typeface="Myriad Pro" panose="020B0503030403020204" pitchFamily="34" charset="0"/>
            </a:endParaRPr>
          </a:p>
          <a:p>
            <a:pPr algn="l"/>
            <a:r>
              <a:rPr lang="en-GB" sz="800" dirty="0">
                <a:solidFill>
                  <a:schemeClr val="bg1">
                    <a:lumMod val="50000"/>
                  </a:schemeClr>
                </a:solidFill>
                <a:latin typeface="Myriad Pro" panose="020B0503030403020204" pitchFamily="34" charset="0"/>
              </a:rPr>
              <a:t>This document contains information, which is the property of the Entelect Group </a:t>
            </a:r>
            <a:r>
              <a:rPr lang="en-GB" sz="800" baseline="0" dirty="0">
                <a:solidFill>
                  <a:schemeClr val="bg1">
                    <a:lumMod val="50000"/>
                  </a:schemeClr>
                </a:solidFill>
                <a:latin typeface="Myriad Pro" panose="020B0503030403020204" pitchFamily="34" charset="0"/>
              </a:rPr>
              <a:t> </a:t>
            </a:r>
            <a:r>
              <a:rPr lang="en-GB" sz="800" dirty="0">
                <a:solidFill>
                  <a:schemeClr val="bg1">
                    <a:lumMod val="50000"/>
                  </a:schemeClr>
                </a:solidFill>
                <a:latin typeface="Myriad Pro" panose="020B0503030403020204" pitchFamily="34" charset="0"/>
              </a:rPr>
              <a:t>and Entelect Software (Pty) Ltd. No part of this document may be reproduced, transmitted or divulged to third parties in any form or by any means, without written permission from Entelect.</a:t>
            </a:r>
            <a:endParaRPr lang="en-ZA" sz="800" dirty="0">
              <a:solidFill>
                <a:schemeClr val="bg1">
                  <a:lumMod val="50000"/>
                </a:schemeClr>
              </a:solidFill>
              <a:latin typeface="Myriad Pro" panose="020B0503030403020204" pitchFamily="34" charset="0"/>
            </a:endParaRPr>
          </a:p>
          <a:p>
            <a:pPr algn="just"/>
            <a:endParaRPr lang="en-ZA" sz="800" dirty="0">
              <a:solidFill>
                <a:schemeClr val="bg1">
                  <a:lumMod val="50000"/>
                </a:schemeClr>
              </a:solidFill>
              <a:latin typeface="Myriad Pro" panose="020B0503030403020204" pitchFamily="34" charset="0"/>
            </a:endParaRPr>
          </a:p>
        </p:txBody>
      </p:sp>
    </p:spTree>
    <p:extLst>
      <p:ext uri="{BB962C8B-B14F-4D97-AF65-F5344CB8AC3E}">
        <p14:creationId xmlns:p14="http://schemas.microsoft.com/office/powerpoint/2010/main" val="11147919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4743451" y="385761"/>
            <a:ext cx="6815137" cy="6143624"/>
          </a:xfrm>
          <a:prstGeom prst="rect">
            <a:avLst/>
          </a:prstGeom>
        </p:spPr>
        <p:txBody>
          <a:bodyPr anchor="ctr"/>
          <a:lstStyle>
            <a:lvl1pPr marL="0" indent="0">
              <a:spcBef>
                <a:spcPts val="600"/>
              </a:spcBef>
              <a:spcAft>
                <a:spcPts val="900"/>
              </a:spcAft>
              <a:buNone/>
              <a:tabLst/>
              <a:defRPr sz="2000" b="1">
                <a:solidFill>
                  <a:srgbClr val="1A2676"/>
                </a:solidFill>
              </a:defRPr>
            </a:lvl1pPr>
            <a:lvl2pPr marL="628650" indent="-342900">
              <a:buClr>
                <a:srgbClr val="002060"/>
              </a:buClr>
              <a:buSzPct val="125000"/>
              <a:buFont typeface="Arial" panose="020B0604020202020204" pitchFamily="34" charset="0"/>
              <a:buChar char="•"/>
              <a:defRPr sz="2000">
                <a:solidFill>
                  <a:srgbClr val="1A2676"/>
                </a:solidFill>
              </a:defRPr>
            </a:lvl2pPr>
            <a:lvl3pPr marL="895350" indent="-266700">
              <a:buClr>
                <a:srgbClr val="9FC03B"/>
              </a:buClr>
              <a:buSzPct val="75000"/>
              <a:buFont typeface="Courier New" panose="02070309020205020404" pitchFamily="49" charset="0"/>
              <a:buChar char="o"/>
              <a:defRPr sz="2000">
                <a:solidFill>
                  <a:srgbClr val="1A2676"/>
                </a:solidFill>
              </a:defRPr>
            </a:lvl3pPr>
            <a:lvl4pPr marL="1258888" indent="0">
              <a:buSzPct val="35000"/>
              <a:buFont typeface="Courier New" panose="02070309020205020404" pitchFamily="49" charset="0"/>
              <a:buNone/>
              <a:defRPr sz="1800" i="1">
                <a:solidFill>
                  <a:srgbClr val="1A2676"/>
                </a:solidFill>
              </a:defRPr>
            </a:lvl4pPr>
            <a:lvl5pPr marL="1258888" indent="0">
              <a:buNone/>
              <a:defRPr sz="1800" i="1">
                <a:solidFill>
                  <a:srgbClr val="1A267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5198B973-A4B5-4559-AC2F-F8AA95FCFA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76387" y="3353594"/>
            <a:ext cx="1982788" cy="1982788"/>
          </a:xfrm>
          <a:prstGeom prst="rect">
            <a:avLst/>
          </a:prstGeom>
        </p:spPr>
      </p:pic>
      <p:sp>
        <p:nvSpPr>
          <p:cNvPr id="9" name="Text Placeholder 3">
            <a:extLst>
              <a:ext uri="{FF2B5EF4-FFF2-40B4-BE49-F238E27FC236}">
                <a16:creationId xmlns:a16="http://schemas.microsoft.com/office/drawing/2014/main" id="{43C7FAD8-91E6-4869-A83B-010EAA8F7861}"/>
              </a:ext>
            </a:extLst>
          </p:cNvPr>
          <p:cNvSpPr>
            <a:spLocks noGrp="1"/>
          </p:cNvSpPr>
          <p:nvPr>
            <p:ph type="body" sz="quarter" idx="11" hasCustomPrompt="1"/>
          </p:nvPr>
        </p:nvSpPr>
        <p:spPr>
          <a:xfrm>
            <a:off x="4422" y="2362994"/>
            <a:ext cx="3405187" cy="928572"/>
          </a:xfrm>
          <a:prstGeom prst="rect">
            <a:avLst/>
          </a:prstGeom>
        </p:spPr>
        <p:txBody>
          <a:bodyPr anchor="ctr"/>
          <a:lstStyle>
            <a:lvl1pPr marL="0" indent="0" algn="r">
              <a:buNone/>
              <a:defRPr sz="2800" b="1">
                <a:solidFill>
                  <a:srgbClr val="1A2676"/>
                </a:solidFill>
              </a:defRPr>
            </a:lvl1pPr>
            <a:lvl2pPr marL="0" indent="0" algn="r">
              <a:buNone/>
              <a:defRPr sz="2400" i="1">
                <a:solidFill>
                  <a:srgbClr val="1A2676"/>
                </a:solidFill>
              </a:defRPr>
            </a:lvl2pPr>
          </a:lstStyle>
          <a:p>
            <a:pPr lvl="0"/>
            <a:r>
              <a:rPr lang="en-US" dirty="0"/>
              <a:t>Title</a:t>
            </a:r>
          </a:p>
          <a:p>
            <a:pPr lvl="1"/>
            <a:r>
              <a:rPr lang="en-US" dirty="0"/>
              <a:t>Second level</a:t>
            </a:r>
          </a:p>
        </p:txBody>
      </p:sp>
      <p:sp>
        <p:nvSpPr>
          <p:cNvPr id="10" name="Rectangle 9">
            <a:extLst>
              <a:ext uri="{FF2B5EF4-FFF2-40B4-BE49-F238E27FC236}">
                <a16:creationId xmlns:a16="http://schemas.microsoft.com/office/drawing/2014/main" id="{64F5AA6A-91D9-4FAC-B45C-76687A289353}"/>
              </a:ext>
            </a:extLst>
          </p:cNvPr>
          <p:cNvSpPr/>
          <p:nvPr userDrawn="1"/>
        </p:nvSpPr>
        <p:spPr>
          <a:xfrm>
            <a:off x="1" y="172182"/>
            <a:ext cx="11558588" cy="156429"/>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96E7322C-04BD-4644-AC72-B120F2C1EE29}"/>
              </a:ext>
            </a:extLst>
          </p:cNvPr>
          <p:cNvSpPr/>
          <p:nvPr userDrawn="1"/>
        </p:nvSpPr>
        <p:spPr>
          <a:xfrm flipV="1">
            <a:off x="1785938" y="6576246"/>
            <a:ext cx="10406062" cy="45719"/>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6616395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4743451" y="385762"/>
            <a:ext cx="6815137" cy="6172203"/>
          </a:xfrm>
          <a:prstGeom prst="rect">
            <a:avLst/>
          </a:prstGeom>
        </p:spPr>
        <p:txBody>
          <a:bodyPr anchor="ctr"/>
          <a:lstStyle>
            <a:lvl1pPr marL="0" indent="0">
              <a:spcBef>
                <a:spcPts val="600"/>
              </a:spcBef>
              <a:spcAft>
                <a:spcPts val="900"/>
              </a:spcAft>
              <a:buNone/>
              <a:tabLst/>
              <a:defRPr sz="2000" b="1">
                <a:solidFill>
                  <a:srgbClr val="1A2676"/>
                </a:solidFill>
              </a:defRPr>
            </a:lvl1pPr>
            <a:lvl2pPr marL="628650" indent="-342900">
              <a:buClr>
                <a:srgbClr val="002060"/>
              </a:buClr>
              <a:buSzPct val="125000"/>
              <a:buFont typeface="Arial" panose="020B0604020202020204" pitchFamily="34" charset="0"/>
              <a:buChar char="•"/>
              <a:defRPr sz="2000">
                <a:solidFill>
                  <a:srgbClr val="1A2676"/>
                </a:solidFill>
              </a:defRPr>
            </a:lvl2pPr>
            <a:lvl3pPr marL="895350" indent="-266700">
              <a:buClr>
                <a:srgbClr val="9FC03B"/>
              </a:buClr>
              <a:buSzPct val="75000"/>
              <a:buFont typeface="Courier New" panose="02070309020205020404" pitchFamily="49" charset="0"/>
              <a:buChar char="o"/>
              <a:defRPr sz="2000">
                <a:solidFill>
                  <a:srgbClr val="1A2676"/>
                </a:solidFill>
              </a:defRPr>
            </a:lvl3pPr>
            <a:lvl4pPr marL="1258888" indent="0">
              <a:buSzPct val="35000"/>
              <a:buFont typeface="Courier New" panose="02070309020205020404" pitchFamily="49" charset="0"/>
              <a:buNone/>
              <a:defRPr sz="1800" i="1">
                <a:solidFill>
                  <a:srgbClr val="1A2676"/>
                </a:solidFill>
              </a:defRPr>
            </a:lvl4pPr>
            <a:lvl5pPr marL="1258888" indent="0">
              <a:buNone/>
              <a:defRPr sz="1800" i="1">
                <a:solidFill>
                  <a:srgbClr val="1A267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43C7FAD8-91E6-4869-A83B-010EAA8F7861}"/>
              </a:ext>
            </a:extLst>
          </p:cNvPr>
          <p:cNvSpPr>
            <a:spLocks noGrp="1"/>
          </p:cNvSpPr>
          <p:nvPr>
            <p:ph type="body" sz="quarter" idx="11" hasCustomPrompt="1"/>
          </p:nvPr>
        </p:nvSpPr>
        <p:spPr>
          <a:xfrm>
            <a:off x="4422" y="2362994"/>
            <a:ext cx="3405187" cy="928572"/>
          </a:xfrm>
          <a:prstGeom prst="rect">
            <a:avLst/>
          </a:prstGeom>
        </p:spPr>
        <p:txBody>
          <a:bodyPr anchor="ctr"/>
          <a:lstStyle>
            <a:lvl1pPr marL="0" indent="0" algn="r">
              <a:buNone/>
              <a:defRPr sz="2800" b="1">
                <a:solidFill>
                  <a:srgbClr val="1A2676"/>
                </a:solidFill>
              </a:defRPr>
            </a:lvl1pPr>
            <a:lvl2pPr marL="0" indent="0" algn="r">
              <a:buNone/>
              <a:defRPr sz="2400" i="1">
                <a:solidFill>
                  <a:srgbClr val="1A2676"/>
                </a:solidFill>
              </a:defRPr>
            </a:lvl2pPr>
          </a:lstStyle>
          <a:p>
            <a:pPr lvl="0"/>
            <a:r>
              <a:rPr lang="en-US" dirty="0"/>
              <a:t>Title</a:t>
            </a:r>
          </a:p>
          <a:p>
            <a:pPr lvl="1"/>
            <a:r>
              <a:rPr lang="en-US" dirty="0"/>
              <a:t>Second level</a:t>
            </a:r>
          </a:p>
        </p:txBody>
      </p:sp>
      <p:sp>
        <p:nvSpPr>
          <p:cNvPr id="11" name="Rectangle 10">
            <a:extLst>
              <a:ext uri="{FF2B5EF4-FFF2-40B4-BE49-F238E27FC236}">
                <a16:creationId xmlns:a16="http://schemas.microsoft.com/office/drawing/2014/main" id="{64F5AA6A-91D9-4FAC-B45C-76687A289353}"/>
              </a:ext>
            </a:extLst>
          </p:cNvPr>
          <p:cNvSpPr/>
          <p:nvPr userDrawn="1"/>
        </p:nvSpPr>
        <p:spPr>
          <a:xfrm>
            <a:off x="1" y="172182"/>
            <a:ext cx="11558588" cy="156429"/>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ectangle 12">
            <a:extLst>
              <a:ext uri="{FF2B5EF4-FFF2-40B4-BE49-F238E27FC236}">
                <a16:creationId xmlns:a16="http://schemas.microsoft.com/office/drawing/2014/main" id="{96E7322C-04BD-4644-AC72-B120F2C1EE29}"/>
              </a:ext>
            </a:extLst>
          </p:cNvPr>
          <p:cNvSpPr/>
          <p:nvPr userDrawn="1"/>
        </p:nvSpPr>
        <p:spPr>
          <a:xfrm flipV="1">
            <a:off x="1785938" y="6576246"/>
            <a:ext cx="10406062" cy="45719"/>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297764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ran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6"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12980471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21004F1-B6B8-416C-960D-D9B48EE87224}"/>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12382" y="0"/>
            <a:ext cx="4838587" cy="6849481"/>
          </a:xfrm>
          <a:prstGeom prst="rect">
            <a:avLst/>
          </a:prstGeom>
        </p:spPr>
      </p:pic>
      <p:sp>
        <p:nvSpPr>
          <p:cNvPr id="12" name="Rectangle 11">
            <a:extLst>
              <a:ext uri="{FF2B5EF4-FFF2-40B4-BE49-F238E27FC236}">
                <a16:creationId xmlns:a16="http://schemas.microsoft.com/office/drawing/2014/main" id="{53D15280-5C20-4708-9A21-434F550BBA2E}"/>
              </a:ext>
            </a:extLst>
          </p:cNvPr>
          <p:cNvSpPr/>
          <p:nvPr userDrawn="1"/>
        </p:nvSpPr>
        <p:spPr>
          <a:xfrm>
            <a:off x="124210" y="6437580"/>
            <a:ext cx="5106117"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ln>
                <a:solidFill>
                  <a:schemeClr val="bg1"/>
                </a:solidFill>
              </a:ln>
              <a:solidFill>
                <a:schemeClr val="bg1"/>
              </a:solidFill>
            </a:endParaRPr>
          </a:p>
        </p:txBody>
      </p:sp>
      <p:sp>
        <p:nvSpPr>
          <p:cNvPr id="13" name="Rectangle 12">
            <a:extLst>
              <a:ext uri="{FF2B5EF4-FFF2-40B4-BE49-F238E27FC236}">
                <a16:creationId xmlns:a16="http://schemas.microsoft.com/office/drawing/2014/main" id="{6E5CB227-502E-462E-8A2F-7C3629E9E2DB}"/>
              </a:ext>
            </a:extLst>
          </p:cNvPr>
          <p:cNvSpPr/>
          <p:nvPr userDrawn="1"/>
        </p:nvSpPr>
        <p:spPr>
          <a:xfrm>
            <a:off x="391740" y="6602880"/>
            <a:ext cx="11408520" cy="25200"/>
          </a:xfrm>
          <a:prstGeom prst="rect">
            <a:avLst/>
          </a:prstGeom>
          <a:solidFill>
            <a:srgbClr val="8CC441"/>
          </a:solidFill>
          <a:ln>
            <a:solidFill>
              <a:srgbClr val="8CC4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Content Placeholder 2">
            <a:extLst>
              <a:ext uri="{FF2B5EF4-FFF2-40B4-BE49-F238E27FC236}">
                <a16:creationId xmlns:a16="http://schemas.microsoft.com/office/drawing/2014/main" id="{50341F3B-4E98-4129-A8D9-B3DAD05E4A41}"/>
              </a:ext>
            </a:extLst>
          </p:cNvPr>
          <p:cNvSpPr>
            <a:spLocks noGrp="1"/>
          </p:cNvSpPr>
          <p:nvPr>
            <p:ph idx="1"/>
          </p:nvPr>
        </p:nvSpPr>
        <p:spPr>
          <a:xfrm>
            <a:off x="6369803" y="0"/>
            <a:ext cx="5822197" cy="6849481"/>
          </a:xfrm>
          <a:prstGeom prst="rect">
            <a:avLst/>
          </a:prstGeom>
        </p:spPr>
        <p:txBody>
          <a:bodyPr anchor="ctr"/>
          <a:lstStyle>
            <a:lvl1pPr marL="0" indent="0">
              <a:buNone/>
              <a:defRPr sz="2000" b="1">
                <a:solidFill>
                  <a:srgbClr val="1A2676"/>
                </a:solidFill>
              </a:defRPr>
            </a:lvl1pPr>
            <a:lvl2pPr marL="628650" indent="-342900">
              <a:buClr>
                <a:srgbClr val="002060"/>
              </a:buClr>
              <a:buSzPct val="125000"/>
              <a:buFont typeface="Arial" panose="020B0604020202020204" pitchFamily="34" charset="0"/>
              <a:buChar char="•"/>
              <a:defRPr sz="2000">
                <a:solidFill>
                  <a:srgbClr val="1A2676"/>
                </a:solidFill>
              </a:defRPr>
            </a:lvl2pPr>
            <a:lvl3pPr marL="971550" indent="-342900">
              <a:buClr>
                <a:srgbClr val="9FC03B"/>
              </a:buClr>
              <a:buSzPct val="70000"/>
              <a:buFont typeface="Courier New" panose="02070309020205020404" pitchFamily="49" charset="0"/>
              <a:buChar char="o"/>
              <a:defRPr sz="2000">
                <a:solidFill>
                  <a:srgbClr val="1A2676"/>
                </a:solidFill>
              </a:defRPr>
            </a:lvl3pPr>
            <a:lvl4pPr marL="1258888" indent="0">
              <a:buSzPct val="35000"/>
              <a:buFont typeface="Courier New" panose="02070309020205020404" pitchFamily="49" charset="0"/>
              <a:buNone/>
              <a:defRPr sz="1800" i="1">
                <a:solidFill>
                  <a:srgbClr val="1A2676"/>
                </a:solidFill>
              </a:defRPr>
            </a:lvl4pPr>
            <a:lvl5pPr marL="1258888" indent="0">
              <a:buNone/>
              <a:defRPr sz="1800" i="1">
                <a:solidFill>
                  <a:srgbClr val="1A267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10" name="Text Placeholder 3">
            <a:extLst>
              <a:ext uri="{FF2B5EF4-FFF2-40B4-BE49-F238E27FC236}">
                <a16:creationId xmlns:a16="http://schemas.microsoft.com/office/drawing/2014/main" id="{43C7FAD8-91E6-4869-A83B-010EAA8F7861}"/>
              </a:ext>
            </a:extLst>
          </p:cNvPr>
          <p:cNvSpPr>
            <a:spLocks noGrp="1"/>
          </p:cNvSpPr>
          <p:nvPr>
            <p:ph type="body" sz="quarter" idx="11" hasCustomPrompt="1"/>
          </p:nvPr>
        </p:nvSpPr>
        <p:spPr>
          <a:xfrm>
            <a:off x="0" y="-674370"/>
            <a:ext cx="4850969" cy="7532370"/>
          </a:xfrm>
          <a:prstGeom prst="rect">
            <a:avLst/>
          </a:prstGeom>
        </p:spPr>
        <p:txBody>
          <a:bodyPr anchor="ctr"/>
          <a:lstStyle>
            <a:lvl1pPr marL="0" indent="0" algn="ctr">
              <a:buNone/>
              <a:defRPr sz="2800" b="1">
                <a:solidFill>
                  <a:schemeClr val="bg1"/>
                </a:solidFill>
              </a:defRPr>
            </a:lvl1pPr>
            <a:lvl2pPr marL="0" indent="0" algn="ctr">
              <a:buNone/>
              <a:defRPr sz="2800" i="0">
                <a:solidFill>
                  <a:schemeClr val="bg1"/>
                </a:solidFill>
              </a:defRPr>
            </a:lvl2pPr>
          </a:lstStyle>
          <a:p>
            <a:pPr lvl="0"/>
            <a:r>
              <a:rPr lang="en-US" dirty="0"/>
              <a:t>TITLE</a:t>
            </a:r>
          </a:p>
          <a:p>
            <a:pPr lvl="1"/>
            <a:r>
              <a:rPr lang="en-US" dirty="0"/>
              <a:t>SECOND LEVEL</a:t>
            </a:r>
          </a:p>
        </p:txBody>
      </p:sp>
    </p:spTree>
    <p:extLst>
      <p:ext uri="{BB962C8B-B14F-4D97-AF65-F5344CB8AC3E}">
        <p14:creationId xmlns:p14="http://schemas.microsoft.com/office/powerpoint/2010/main" val="16844695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6B24B228-7D3D-44C0-A401-D9E4A25551C3}"/>
              </a:ext>
            </a:extLst>
          </p:cNvPr>
          <p:cNvSpPr>
            <a:spLocks noGrp="1"/>
          </p:cNvSpPr>
          <p:nvPr>
            <p:ph type="body" sz="quarter" idx="11" hasCustomPrompt="1"/>
          </p:nvPr>
        </p:nvSpPr>
        <p:spPr>
          <a:xfrm>
            <a:off x="0" y="0"/>
            <a:ext cx="3535454" cy="6858000"/>
          </a:xfrm>
          <a:prstGeom prst="rect">
            <a:avLst/>
          </a:prstGeom>
        </p:spPr>
        <p:txBody>
          <a:bodyPr anchor="ctr"/>
          <a:lstStyle>
            <a:lvl1pPr marL="0" indent="0" algn="r">
              <a:buNone/>
              <a:defRPr sz="2800" b="1">
                <a:solidFill>
                  <a:srgbClr val="1A2676"/>
                </a:solidFill>
              </a:defRPr>
            </a:lvl1pPr>
            <a:lvl2pPr marL="0" indent="0" algn="r">
              <a:buNone/>
              <a:defRPr sz="2400" i="1">
                <a:solidFill>
                  <a:srgbClr val="1A2676"/>
                </a:solidFill>
              </a:defRPr>
            </a:lvl2pPr>
          </a:lstStyle>
          <a:p>
            <a:pPr lvl="0"/>
            <a:r>
              <a:rPr lang="en-US" dirty="0"/>
              <a:t>Title</a:t>
            </a:r>
          </a:p>
          <a:p>
            <a:pPr lvl="1"/>
            <a:r>
              <a:rPr lang="en-US" dirty="0"/>
              <a:t>Second level</a:t>
            </a:r>
          </a:p>
        </p:txBody>
      </p:sp>
      <p:sp>
        <p:nvSpPr>
          <p:cNvPr id="7" name="Content Placeholder 2">
            <a:extLst>
              <a:ext uri="{FF2B5EF4-FFF2-40B4-BE49-F238E27FC236}">
                <a16:creationId xmlns:a16="http://schemas.microsoft.com/office/drawing/2014/main" id="{78A7ED68-24C4-4484-930A-49F914E6E6DF}"/>
              </a:ext>
            </a:extLst>
          </p:cNvPr>
          <p:cNvSpPr>
            <a:spLocks noGrp="1"/>
          </p:cNvSpPr>
          <p:nvPr>
            <p:ph idx="1" hasCustomPrompt="1"/>
          </p:nvPr>
        </p:nvSpPr>
        <p:spPr>
          <a:xfrm>
            <a:off x="4776789" y="0"/>
            <a:ext cx="7415212" cy="6858000"/>
          </a:xfrm>
          <a:prstGeom prst="rect">
            <a:avLst/>
          </a:prstGeom>
        </p:spPr>
        <p:txBody>
          <a:bodyPr anchor="ctr"/>
          <a:lstStyle>
            <a:lvl1pPr marL="0" indent="0">
              <a:buNone/>
              <a:defRPr sz="2000" b="1">
                <a:solidFill>
                  <a:srgbClr val="1A2676"/>
                </a:solidFill>
              </a:defRPr>
            </a:lvl1pPr>
            <a:lvl2pPr marL="628650" indent="-342900">
              <a:buFont typeface="Arial" panose="020B0604020202020204" pitchFamily="34" charset="0"/>
              <a:buChar char="•"/>
              <a:defRPr sz="2000">
                <a:solidFill>
                  <a:srgbClr val="1A2676"/>
                </a:solidFill>
              </a:defRPr>
            </a:lvl2pPr>
            <a:lvl3pPr marL="895350" indent="-266700">
              <a:buSzPct val="50000"/>
              <a:buFont typeface="Courier New" panose="02070309020205020404" pitchFamily="49" charset="0"/>
              <a:buChar char="o"/>
              <a:defRPr sz="2000">
                <a:solidFill>
                  <a:srgbClr val="1A2676"/>
                </a:solidFill>
              </a:defRPr>
            </a:lvl3pPr>
            <a:lvl4pPr marL="1258888" indent="0">
              <a:buSzPct val="35000"/>
              <a:buFont typeface="Courier New" panose="02070309020205020404" pitchFamily="49" charset="0"/>
              <a:buNone/>
              <a:defRPr sz="1800" i="1">
                <a:solidFill>
                  <a:srgbClr val="1A2676"/>
                </a:solidFill>
              </a:defRPr>
            </a:lvl4pPr>
            <a:lvl5pPr marL="1258888" indent="0">
              <a:buNone/>
              <a:defRPr sz="1800" i="1">
                <a:solidFill>
                  <a:srgbClr val="1A267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1DF28929-30AD-47A4-BDED-10E8CF6AD9AE}"/>
              </a:ext>
            </a:extLst>
          </p:cNvPr>
          <p:cNvSpPr/>
          <p:nvPr userDrawn="1"/>
        </p:nvSpPr>
        <p:spPr>
          <a:xfrm>
            <a:off x="411615" y="2918165"/>
            <a:ext cx="3123839" cy="67222"/>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A0FF6EFF-1057-4BAB-8083-A1AB85F65968}"/>
              </a:ext>
            </a:extLst>
          </p:cNvPr>
          <p:cNvSpPr/>
          <p:nvPr userDrawn="1"/>
        </p:nvSpPr>
        <p:spPr>
          <a:xfrm>
            <a:off x="1324550" y="3897880"/>
            <a:ext cx="3123839" cy="67222"/>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602808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6"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2139143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ft Panel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443046" y="576141"/>
            <a:ext cx="7110046" cy="760291"/>
          </a:xfrm>
          <a:prstGeom prst="rect">
            <a:avLst/>
          </a:prstGeom>
        </p:spPr>
        <p:txBody>
          <a:bodyPr/>
          <a:lstStyle>
            <a:lvl1pPr>
              <a:defRPr b="1" i="0">
                <a:solidFill>
                  <a:srgbClr val="323266"/>
                </a:solidFill>
                <a:latin typeface="Myriad Pro" charset="0"/>
                <a:ea typeface="Myriad Pro" charset="0"/>
                <a:cs typeface="Myriad Pro" charset="0"/>
              </a:defRPr>
            </a:lvl1pPr>
          </a:lstStyle>
          <a:p>
            <a:r>
              <a:rPr lang="en-US" dirty="0"/>
              <a:t>CLICK TO EDIT TITLE STYLE</a:t>
            </a:r>
          </a:p>
        </p:txBody>
      </p:sp>
      <p:sp>
        <p:nvSpPr>
          <p:cNvPr id="8"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9"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274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Panel Ligh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43046" y="576141"/>
            <a:ext cx="7110046" cy="760291"/>
          </a:xfrm>
          <a:prstGeom prst="rect">
            <a:avLst/>
          </a:prstGeom>
        </p:spPr>
        <p:txBody>
          <a:bodyPr/>
          <a:lstStyle>
            <a:lvl1pPr>
              <a:defRPr b="1" i="0">
                <a:solidFill>
                  <a:srgbClr val="99CCFF"/>
                </a:solidFill>
                <a:latin typeface="Myriad Pro" charset="0"/>
                <a:ea typeface="Myriad Pro" charset="0"/>
                <a:cs typeface="Myriad Pro" charset="0"/>
              </a:defRPr>
            </a:lvl1pPr>
          </a:lstStyle>
          <a:p>
            <a:r>
              <a:rPr lang="en-US" dirty="0"/>
              <a:t>CLICK TO EDIT TITLE STYLE</a:t>
            </a:r>
          </a:p>
        </p:txBody>
      </p:sp>
      <p:sp>
        <p:nvSpPr>
          <p:cNvPr id="9"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10"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6328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ft Panel Te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443046" y="576141"/>
            <a:ext cx="7110046" cy="760291"/>
          </a:xfrm>
          <a:prstGeom prst="rect">
            <a:avLst/>
          </a:prstGeom>
        </p:spPr>
        <p:txBody>
          <a:bodyPr/>
          <a:lstStyle>
            <a:lvl1pPr>
              <a:defRPr b="1" i="0">
                <a:solidFill>
                  <a:srgbClr val="4ACAC6"/>
                </a:solidFill>
                <a:latin typeface="Myriad Pro" charset="0"/>
                <a:ea typeface="Myriad Pro" charset="0"/>
                <a:cs typeface="Myriad Pro" charset="0"/>
              </a:defRPr>
            </a:lvl1pPr>
          </a:lstStyle>
          <a:p>
            <a:r>
              <a:rPr lang="en-US" dirty="0"/>
              <a:t>CLICK TO EDIT TITLE STYLE</a:t>
            </a:r>
          </a:p>
        </p:txBody>
      </p:sp>
      <p:sp>
        <p:nvSpPr>
          <p:cNvPr id="8"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9"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8090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6" Type="http://schemas.openxmlformats.org/officeDocument/2006/relationships/theme" Target="../theme/theme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8.xml"/><Relationship Id="rId7" Type="http://schemas.openxmlformats.org/officeDocument/2006/relationships/theme" Target="../theme/theme3.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045021"/>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1" r:id="rId3"/>
    <p:sldLayoutId id="2147483712" r:id="rId4"/>
    <p:sldLayoutId id="2147483713" r:id="rId5"/>
    <p:sldLayoutId id="2147483714" r:id="rId6"/>
    <p:sldLayoutId id="2147483652" r:id="rId7"/>
    <p:sldLayoutId id="2147483654" r:id="rId8"/>
    <p:sldLayoutId id="2147483656" r:id="rId9"/>
    <p:sldLayoutId id="2147483657" r:id="rId10"/>
    <p:sldLayoutId id="2147483686" r:id="rId11"/>
    <p:sldLayoutId id="2147483687" r:id="rId12"/>
    <p:sldLayoutId id="2147483651" r:id="rId13"/>
    <p:sldLayoutId id="2147483704" r:id="rId14"/>
    <p:sldLayoutId id="2147483705" r:id="rId15"/>
    <p:sldLayoutId id="2147483706" r:id="rId16"/>
    <p:sldLayoutId id="2147483707" r:id="rId17"/>
    <p:sldLayoutId id="2147483708" r:id="rId18"/>
    <p:sldLayoutId id="2147483653" r:id="rId19"/>
    <p:sldLayoutId id="2147483689" r:id="rId20"/>
    <p:sldLayoutId id="2147483690" r:id="rId21"/>
    <p:sldLayoutId id="2147483692" r:id="rId22"/>
    <p:sldLayoutId id="2147483693" r:id="rId23"/>
    <p:sldLayoutId id="2147483691" r:id="rId24"/>
    <p:sldLayoutId id="2147483694" r:id="rId25"/>
    <p:sldLayoutId id="2147483700" r:id="rId26"/>
    <p:sldLayoutId id="2147483696" r:id="rId27"/>
    <p:sldLayoutId id="2147483697" r:id="rId28"/>
    <p:sldLayoutId id="2147483698" r:id="rId29"/>
    <p:sldLayoutId id="2147483699" r:id="rId30"/>
  </p:sldLayoutIdLst>
  <p:txStyles>
    <p:titleStyle>
      <a:lvl1pPr algn="l" defTabSz="914400" rtl="0" eaLnBrk="1" latinLnBrk="0" hangingPunct="1">
        <a:lnSpc>
          <a:spcPct val="90000"/>
        </a:lnSpc>
        <a:spcBef>
          <a:spcPct val="0"/>
        </a:spcBef>
        <a:buNone/>
        <a:defRPr sz="4400" kern="1200">
          <a:solidFill>
            <a:schemeClr val="tx1"/>
          </a:solidFill>
          <a:latin typeface="Myriad Pro" charset="0"/>
          <a:ea typeface="Myriad Pro" charset="0"/>
          <a:cs typeface="Myriad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yriad Pro" charset="0"/>
          <a:ea typeface="Myriad Pro" charset="0"/>
          <a:cs typeface="Myriad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yriad Pro" charset="0"/>
          <a:ea typeface="Myriad Pro" charset="0"/>
          <a:cs typeface="Myriad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yriad Pro" charset="0"/>
          <a:ea typeface="Myriad Pro" charset="0"/>
          <a:cs typeface="Myriad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146449"/>
      </p:ext>
    </p:extLst>
  </p:cSld>
  <p:clrMap bg1="lt1" tx1="dk1" bg2="lt2" tx2="dk2" accent1="accent1" accent2="accent2" accent3="accent3" accent4="accent4" accent5="accent5" accent6="accent6" hlink="hlink" folHlink="folHlink"/>
  <p:sldLayoutIdLst>
    <p:sldLayoutId id="2147483726" r:id="rId1"/>
    <p:sldLayoutId id="2147483673" r:id="rId2"/>
    <p:sldLayoutId id="2147483650" r:id="rId3"/>
    <p:sldLayoutId id="2147483675" r:id="rId4"/>
    <p:sldLayoutId id="2147483676" r:id="rId5"/>
    <p:sldLayoutId id="2147483677" r:id="rId6"/>
    <p:sldLayoutId id="2147483678" r:id="rId7"/>
    <p:sldLayoutId id="2147483680" r:id="rId8"/>
    <p:sldLayoutId id="2147483681" r:id="rId9"/>
    <p:sldLayoutId id="2147483682" r:id="rId10"/>
    <p:sldLayoutId id="2147483683" r:id="rId11"/>
    <p:sldLayoutId id="2147483684" r:id="rId12"/>
    <p:sldLayoutId id="2147483685" r:id="rId13"/>
    <p:sldLayoutId id="2147483718" r:id="rId14"/>
    <p:sldLayoutId id="2147483727" r:id="rId15"/>
  </p:sldLayoutIdLst>
  <p:txStyles>
    <p:titleStyle>
      <a:lvl1pPr algn="l" defTabSz="914400" rtl="0" eaLnBrk="1" latinLnBrk="0" hangingPunct="1">
        <a:lnSpc>
          <a:spcPct val="90000"/>
        </a:lnSpc>
        <a:spcBef>
          <a:spcPct val="0"/>
        </a:spcBef>
        <a:buNone/>
        <a:defRPr sz="4400" kern="1200">
          <a:solidFill>
            <a:schemeClr val="tx1"/>
          </a:solidFill>
          <a:latin typeface="Myriad Pro" charset="0"/>
          <a:ea typeface="Myriad Pro" charset="0"/>
          <a:cs typeface="Myriad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yriad Pro" charset="0"/>
          <a:ea typeface="Myriad Pro" charset="0"/>
          <a:cs typeface="Myriad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yriad Pro" charset="0"/>
          <a:ea typeface="Myriad Pro" charset="0"/>
          <a:cs typeface="Myriad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yriad Pro" charset="0"/>
          <a:ea typeface="Myriad Pro" charset="0"/>
          <a:cs typeface="Myriad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95298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Lst>
  <p:txStyles>
    <p:titleStyle>
      <a:lvl1pPr algn="l" defTabSz="914400" rtl="0" eaLnBrk="1" latinLnBrk="0" hangingPunct="1">
        <a:lnSpc>
          <a:spcPct val="90000"/>
        </a:lnSpc>
        <a:spcBef>
          <a:spcPct val="0"/>
        </a:spcBef>
        <a:buNone/>
        <a:defRPr sz="4400" kern="1200">
          <a:solidFill>
            <a:schemeClr val="tx1"/>
          </a:solidFill>
          <a:latin typeface="Myriad Pro" charset="0"/>
          <a:ea typeface="Myriad Pro" charset="0"/>
          <a:cs typeface="Myriad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yriad Pro" charset="0"/>
          <a:ea typeface="Myriad Pro" charset="0"/>
          <a:cs typeface="Myriad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yriad Pro" charset="0"/>
          <a:ea typeface="Myriad Pro" charset="0"/>
          <a:cs typeface="Myriad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yriad Pro" charset="0"/>
          <a:ea typeface="Myriad Pro" charset="0"/>
          <a:cs typeface="Myriad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9.emf"/></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9.emf"/></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9.emf"/></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9.emf"/></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9.emf"/></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9.emf"/></Relationships>
</file>

<file path=ppt/slides/_rels/slide1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9.emf"/></Relationships>
</file>

<file path=ppt/slides/_rels/slide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55.png"/><Relationship Id="rId5" Type="http://schemas.openxmlformats.org/officeDocument/2006/relationships/image" Target="../media/image58.jpeg"/><Relationship Id="rId4" Type="http://schemas.openxmlformats.org/officeDocument/2006/relationships/image" Target="../media/image57.emf"/></Relationships>
</file>

<file path=ppt/slides/_rels/slide2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9.emf"/><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9.emf"/></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9.emf"/></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9.emf"/></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9.emf"/></Relationships>
</file>

<file path=ppt/slides/_rels/slide2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9.emf"/></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9.emf"/></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9.emf"/></Relationships>
</file>

<file path=ppt/slides/_rels/slide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5.png"/></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9.emf"/><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9.emf"/></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9.emf"/><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9.emf"/></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9.emf"/></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82.jpe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jpg"/><Relationship Id="rId12" Type="http://schemas.openxmlformats.org/officeDocument/2006/relationships/image" Target="../media/image86.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80.png"/><Relationship Id="rId11" Type="http://schemas.openxmlformats.org/officeDocument/2006/relationships/image" Target="../media/image85.jpeg"/><Relationship Id="rId5" Type="http://schemas.openxmlformats.org/officeDocument/2006/relationships/image" Target="../media/image55.pn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59.emf"/><Relationship Id="rId9" Type="http://schemas.openxmlformats.org/officeDocument/2006/relationships/image" Target="../media/image83.jpeg"/><Relationship Id="rId14" Type="http://schemas.openxmlformats.org/officeDocument/2006/relationships/image" Target="../media/image88.png"/></Relationships>
</file>

<file path=ppt/slides/_rels/slide37.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55.png"/><Relationship Id="rId3" Type="http://schemas.openxmlformats.org/officeDocument/2006/relationships/image" Target="../media/image81.jpg"/><Relationship Id="rId7" Type="http://schemas.openxmlformats.org/officeDocument/2006/relationships/image" Target="../media/image85.jpeg"/><Relationship Id="rId12" Type="http://schemas.openxmlformats.org/officeDocument/2006/relationships/image" Target="../media/image57.emf"/><Relationship Id="rId2"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jpeg"/><Relationship Id="rId10" Type="http://schemas.openxmlformats.org/officeDocument/2006/relationships/image" Target="../media/image87.png"/><Relationship Id="rId4" Type="http://schemas.openxmlformats.org/officeDocument/2006/relationships/image" Target="../media/image82.jpeg"/><Relationship Id="rId9" Type="http://schemas.openxmlformats.org/officeDocument/2006/relationships/image" Target="../media/image86.jpe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em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9.emf"/><Relationship Id="rId4" Type="http://schemas.openxmlformats.org/officeDocument/2006/relationships/image" Target="../media/image91.jpg"/></Relationships>
</file>

<file path=ppt/slides/_rels/slide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9.emf"/></Relationships>
</file>

<file path=ppt/slides/_rels/slide41.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9.emf"/></Relationships>
</file>

<file path=ppt/slides/_rels/slide4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9.emf"/><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9.emf"/><Relationship Id="rId4" Type="http://schemas.openxmlformats.org/officeDocument/2006/relationships/image" Target="../media/image92.jpg"/></Relationships>
</file>

<file path=ppt/slides/_rels/slide45.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9.emf"/><Relationship Id="rId4" Type="http://schemas.openxmlformats.org/officeDocument/2006/relationships/image" Target="../media/image92.jpg"/></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9.emf"/><Relationship Id="rId4" Type="http://schemas.openxmlformats.org/officeDocument/2006/relationships/image" Target="../media/image92.jpg"/></Relationships>
</file>

<file path=ppt/slides/_rels/slide47.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9.emf"/><Relationship Id="rId4" Type="http://schemas.openxmlformats.org/officeDocument/2006/relationships/image" Target="../media/image92.jp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9.emf"/><Relationship Id="rId4" Type="http://schemas.openxmlformats.org/officeDocument/2006/relationships/image" Target="../media/image92.jp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9.emf"/><Relationship Id="rId4" Type="http://schemas.openxmlformats.org/officeDocument/2006/relationships/image" Target="../media/image62.emf"/></Relationships>
</file>

<file path=ppt/slides/_rels/slide50.xml.rels><?xml version="1.0" encoding="UTF-8" standalone="yes"?>
<Relationships xmlns="http://schemas.openxmlformats.org/package/2006/relationships"><Relationship Id="rId3" Type="http://schemas.openxmlformats.org/officeDocument/2006/relationships/image" Target="../media/image99.emf"/><Relationship Id="rId7"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9.emf"/><Relationship Id="rId5" Type="http://schemas.openxmlformats.org/officeDocument/2006/relationships/image" Target="../media/image101.emf"/><Relationship Id="rId4" Type="http://schemas.openxmlformats.org/officeDocument/2006/relationships/image" Target="../media/image100.emf"/></Relationships>
</file>

<file path=ppt/slides/_rels/slide51.xml.rels><?xml version="1.0" encoding="UTF-8" standalone="yes"?>
<Relationships xmlns="http://schemas.openxmlformats.org/package/2006/relationships"><Relationship Id="rId3" Type="http://schemas.openxmlformats.org/officeDocument/2006/relationships/image" Target="../media/image99.emf"/><Relationship Id="rId7"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9.emf"/><Relationship Id="rId5" Type="http://schemas.openxmlformats.org/officeDocument/2006/relationships/image" Target="../media/image101.emf"/><Relationship Id="rId4" Type="http://schemas.openxmlformats.org/officeDocument/2006/relationships/image" Target="../media/image100.emf"/></Relationships>
</file>

<file path=ppt/slides/_rels/slide52.xml.rels><?xml version="1.0" encoding="UTF-8" standalone="yes"?>
<Relationships xmlns="http://schemas.openxmlformats.org/package/2006/relationships"><Relationship Id="rId3" Type="http://schemas.openxmlformats.org/officeDocument/2006/relationships/image" Target="../media/image99.emf"/><Relationship Id="rId7"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59.emf"/><Relationship Id="rId5" Type="http://schemas.openxmlformats.org/officeDocument/2006/relationships/image" Target="../media/image101.emf"/><Relationship Id="rId4" Type="http://schemas.openxmlformats.org/officeDocument/2006/relationships/image" Target="../media/image100.emf"/></Relationships>
</file>

<file path=ppt/slides/_rels/slide5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99.emf"/><Relationship Id="rId7" Type="http://schemas.openxmlformats.org/officeDocument/2006/relationships/image" Target="../media/image59.emf"/><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emf"/><Relationship Id="rId4" Type="http://schemas.openxmlformats.org/officeDocument/2006/relationships/image" Target="../media/image100.emf"/></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03.png"/><Relationship Id="rId7" Type="http://schemas.openxmlformats.org/officeDocument/2006/relationships/image" Target="../media/image59.emf"/><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s>
</file>

<file path=ppt/slides/_rels/slide5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104.jp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55.png"/><Relationship Id="rId4" Type="http://schemas.openxmlformats.org/officeDocument/2006/relationships/image" Target="../media/image59.emf"/></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5.png"/><Relationship Id="rId4" Type="http://schemas.openxmlformats.org/officeDocument/2006/relationships/image" Target="../media/image59.emf"/></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3.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55.png"/><Relationship Id="rId4" Type="http://schemas.openxmlformats.org/officeDocument/2006/relationships/diagramData" Target="../diagrams/data1.xml"/><Relationship Id="rId9" Type="http://schemas.openxmlformats.org/officeDocument/2006/relationships/image" Target="../media/image5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1C7D1-FB80-B04C-9677-9EC57C424CBA}"/>
              </a:ext>
            </a:extLst>
          </p:cNvPr>
          <p:cNvSpPr>
            <a:spLocks noGrp="1"/>
          </p:cNvSpPr>
          <p:nvPr>
            <p:ph type="ctrTitle"/>
          </p:nvPr>
        </p:nvSpPr>
        <p:spPr>
          <a:xfrm>
            <a:off x="3397409" y="2558348"/>
            <a:ext cx="5397179" cy="1099743"/>
          </a:xfrm>
        </p:spPr>
        <p:txBody>
          <a:bodyPr/>
          <a:lstStyle/>
          <a:p>
            <a:r>
              <a:rPr lang="en-GB" dirty="0" smtClean="0"/>
              <a:t>How to speak developer 101</a:t>
            </a:r>
            <a:endParaRPr lang="en-GB" dirty="0"/>
          </a:p>
        </p:txBody>
      </p:sp>
      <p:sp>
        <p:nvSpPr>
          <p:cNvPr id="3" name="Subtitle 2">
            <a:extLst>
              <a:ext uri="{FF2B5EF4-FFF2-40B4-BE49-F238E27FC236}">
                <a16:creationId xmlns:a16="http://schemas.microsoft.com/office/drawing/2014/main" id="{5EFECA1F-FA83-1E43-A91F-962AD64F8C47}"/>
              </a:ext>
            </a:extLst>
          </p:cNvPr>
          <p:cNvSpPr>
            <a:spLocks noGrp="1"/>
          </p:cNvSpPr>
          <p:nvPr>
            <p:ph type="subTitle" idx="1"/>
          </p:nvPr>
        </p:nvSpPr>
        <p:spPr/>
        <p:txBody>
          <a:bodyPr/>
          <a:lstStyle/>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3336" y="3800822"/>
            <a:ext cx="1445324" cy="503119"/>
          </a:xfrm>
          <a:prstGeom prst="rect">
            <a:avLst/>
          </a:prstGeom>
        </p:spPr>
      </p:pic>
    </p:spTree>
    <p:extLst>
      <p:ext uri="{BB962C8B-B14F-4D97-AF65-F5344CB8AC3E}">
        <p14:creationId xmlns:p14="http://schemas.microsoft.com/office/powerpoint/2010/main" val="29497369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73235"/>
            <a:ext cx="9144000" cy="2387600"/>
          </a:xfrm>
        </p:spPr>
        <p:txBody>
          <a:bodyPr/>
          <a:lstStyle/>
          <a:p>
            <a:r>
              <a:rPr lang="en-US" b="0" dirty="0"/>
              <a:t>Software Development Life </a:t>
            </a:r>
            <a:r>
              <a:rPr lang="en-US" b="0" dirty="0" smtClean="0"/>
              <a:t>Cycle (SDLC)</a:t>
            </a:r>
            <a:endParaRPr lang="en-US" dirty="0"/>
          </a:p>
        </p:txBody>
      </p:sp>
      <p:sp>
        <p:nvSpPr>
          <p:cNvPr id="3" name="Subtitle 2"/>
          <p:cNvSpPr>
            <a:spLocks noGrp="1"/>
          </p:cNvSpPr>
          <p:nvPr>
            <p:ph type="subTitle"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11380665" y="6010088"/>
            <a:ext cx="443113" cy="49145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5710" y="6010088"/>
            <a:ext cx="1445324" cy="503119"/>
          </a:xfrm>
          <a:prstGeom prst="rect">
            <a:avLst/>
          </a:prstGeom>
        </p:spPr>
      </p:pic>
    </p:spTree>
    <p:extLst>
      <p:ext uri="{BB962C8B-B14F-4D97-AF65-F5344CB8AC3E}">
        <p14:creationId xmlns:p14="http://schemas.microsoft.com/office/powerpoint/2010/main" val="6761552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SDLC</a:t>
            </a:r>
            <a:endParaRPr lang="en-US" dirty="0"/>
          </a:p>
        </p:txBody>
      </p:sp>
      <p:sp>
        <p:nvSpPr>
          <p:cNvPr id="3" name="Text Placeholder 2"/>
          <p:cNvSpPr>
            <a:spLocks noGrp="1"/>
          </p:cNvSpPr>
          <p:nvPr>
            <p:ph type="body" idx="1"/>
          </p:nvPr>
        </p:nvSpPr>
        <p:spPr/>
        <p:txBody>
          <a:bodyPr/>
          <a:lstStyle/>
          <a:p>
            <a:r>
              <a:rPr lang="en-US" dirty="0" smtClean="0"/>
              <a:t>Requirement Analysis</a:t>
            </a:r>
            <a:endParaRPr lang="en-US" dirty="0"/>
          </a:p>
        </p:txBody>
      </p:sp>
      <p:sp>
        <p:nvSpPr>
          <p:cNvPr id="4" name="Content Placeholder 3"/>
          <p:cNvSpPr>
            <a:spLocks noGrp="1"/>
          </p:cNvSpPr>
          <p:nvPr>
            <p:ph sz="half" idx="2"/>
          </p:nvPr>
        </p:nvSpPr>
        <p:spPr>
          <a:xfrm>
            <a:off x="4381148" y="1893242"/>
            <a:ext cx="7110046" cy="4216155"/>
          </a:xfrm>
        </p:spPr>
        <p:txBody>
          <a:bodyPr/>
          <a:lstStyle/>
          <a:p>
            <a:pPr marL="0" indent="0">
              <a:buNone/>
            </a:pPr>
            <a:endParaRPr lang="en-US" sz="3200" dirty="0" smtClean="0"/>
          </a:p>
          <a:p>
            <a:pPr lvl="1"/>
            <a:r>
              <a:rPr lang="en-US" sz="2800" dirty="0" smtClean="0"/>
              <a:t>Document </a:t>
            </a:r>
            <a:r>
              <a:rPr lang="en-US" sz="2800" dirty="0" smtClean="0"/>
              <a:t>business &amp; functional </a:t>
            </a:r>
            <a:r>
              <a:rPr lang="en-US" sz="2800" dirty="0" smtClean="0"/>
              <a:t>requirements</a:t>
            </a:r>
          </a:p>
          <a:p>
            <a:pPr lvl="1"/>
            <a:endParaRPr lang="en-US" sz="2800" dirty="0"/>
          </a:p>
          <a:p>
            <a:pPr lvl="1"/>
            <a:r>
              <a:rPr lang="en-US" sz="2800" dirty="0" smtClean="0"/>
              <a:t>Requirements analysis is typically done by the Business Analyst</a:t>
            </a:r>
            <a:endParaRPr lang="en-US" sz="2800" dirty="0" smtClean="0"/>
          </a:p>
          <a:p>
            <a:pPr marL="457200" lvl="1" indent="0">
              <a:buNone/>
            </a:pPr>
            <a:endParaRPr lang="en-US" sz="2800"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3240" y="1170744"/>
            <a:ext cx="7596798" cy="4400716"/>
          </a:xfrm>
          <a:prstGeom prst="rect">
            <a:avLst/>
          </a:prstGeom>
        </p:spPr>
      </p:pic>
      <p:pic>
        <p:nvPicPr>
          <p:cNvPr id="9" name="Picture 8"/>
          <p:cNvPicPr>
            <a:picLocks noChangeAspect="1"/>
          </p:cNvPicPr>
          <p:nvPr/>
        </p:nvPicPr>
        <p:blipFill>
          <a:blip r:embed="rId4"/>
          <a:stretch>
            <a:fillRect/>
          </a:stretch>
        </p:blipFill>
        <p:spPr>
          <a:xfrm>
            <a:off x="11620294" y="6237216"/>
            <a:ext cx="424561" cy="47087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37384931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SDLC</a:t>
            </a:r>
            <a:endParaRPr lang="en-US" dirty="0"/>
          </a:p>
        </p:txBody>
      </p:sp>
      <p:sp>
        <p:nvSpPr>
          <p:cNvPr id="3" name="Text Placeholder 2"/>
          <p:cNvSpPr>
            <a:spLocks noGrp="1"/>
          </p:cNvSpPr>
          <p:nvPr>
            <p:ph type="body" idx="1"/>
          </p:nvPr>
        </p:nvSpPr>
        <p:spPr/>
        <p:txBody>
          <a:bodyPr/>
          <a:lstStyle/>
          <a:p>
            <a:r>
              <a:rPr lang="en-US" dirty="0" smtClean="0"/>
              <a:t>Planning</a:t>
            </a:r>
            <a:endParaRPr lang="en-US" dirty="0"/>
          </a:p>
        </p:txBody>
      </p:sp>
      <p:sp>
        <p:nvSpPr>
          <p:cNvPr id="4" name="Content Placeholder 3"/>
          <p:cNvSpPr>
            <a:spLocks noGrp="1"/>
          </p:cNvSpPr>
          <p:nvPr>
            <p:ph sz="half" idx="2"/>
          </p:nvPr>
        </p:nvSpPr>
        <p:spPr>
          <a:xfrm>
            <a:off x="4381148" y="1893242"/>
            <a:ext cx="7110046" cy="4216155"/>
          </a:xfrm>
        </p:spPr>
        <p:txBody>
          <a:bodyPr/>
          <a:lstStyle/>
          <a:p>
            <a:pPr marL="0" indent="0">
              <a:buNone/>
            </a:pPr>
            <a:endParaRPr lang="en-US" sz="3200" dirty="0" smtClean="0"/>
          </a:p>
          <a:p>
            <a:pPr lvl="1"/>
            <a:r>
              <a:rPr lang="en-US" sz="2800" dirty="0" smtClean="0"/>
              <a:t>Project Schedule</a:t>
            </a:r>
          </a:p>
          <a:p>
            <a:pPr lvl="1"/>
            <a:endParaRPr lang="en-US" sz="2800" dirty="0"/>
          </a:p>
          <a:p>
            <a:pPr lvl="1"/>
            <a:r>
              <a:rPr lang="en-US" sz="2800" dirty="0" smtClean="0"/>
              <a:t>Funding &amp; resources</a:t>
            </a:r>
          </a:p>
          <a:p>
            <a:pPr lvl="1"/>
            <a:endParaRPr lang="en-US" sz="2800" dirty="0"/>
          </a:p>
          <a:p>
            <a:pPr lvl="1"/>
            <a:r>
              <a:rPr lang="en-US" sz="2800" dirty="0" smtClean="0"/>
              <a:t>Scope &amp; objectives of the system</a:t>
            </a:r>
            <a:endParaRPr lang="en-US" sz="2800" dirty="0" smtClean="0"/>
          </a:p>
          <a:p>
            <a:pPr marL="457200" lvl="1" indent="0">
              <a:buNone/>
            </a:pPr>
            <a:endParaRPr lang="en-US" sz="2800"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3240" y="1170744"/>
            <a:ext cx="7596798" cy="4400716"/>
          </a:xfrm>
          <a:prstGeom prst="rect">
            <a:avLst/>
          </a:prstGeom>
        </p:spPr>
      </p:pic>
      <p:pic>
        <p:nvPicPr>
          <p:cNvPr id="9" name="Picture 8"/>
          <p:cNvPicPr>
            <a:picLocks noChangeAspect="1"/>
          </p:cNvPicPr>
          <p:nvPr/>
        </p:nvPicPr>
        <p:blipFill>
          <a:blip r:embed="rId4"/>
          <a:stretch>
            <a:fillRect/>
          </a:stretch>
        </p:blipFill>
        <p:spPr>
          <a:xfrm>
            <a:off x="11620294" y="6237216"/>
            <a:ext cx="424561" cy="47087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29900120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SDLC</a:t>
            </a:r>
            <a:endParaRPr lang="en-US" dirty="0"/>
          </a:p>
        </p:txBody>
      </p:sp>
      <p:sp>
        <p:nvSpPr>
          <p:cNvPr id="3" name="Text Placeholder 2"/>
          <p:cNvSpPr>
            <a:spLocks noGrp="1"/>
          </p:cNvSpPr>
          <p:nvPr>
            <p:ph type="body" idx="1"/>
          </p:nvPr>
        </p:nvSpPr>
        <p:spPr/>
        <p:txBody>
          <a:bodyPr/>
          <a:lstStyle/>
          <a:p>
            <a:r>
              <a:rPr lang="en-US" dirty="0" smtClean="0"/>
              <a:t>Design</a:t>
            </a:r>
            <a:endParaRPr lang="en-US" dirty="0"/>
          </a:p>
        </p:txBody>
      </p:sp>
      <p:sp>
        <p:nvSpPr>
          <p:cNvPr id="4" name="Content Placeholder 3"/>
          <p:cNvSpPr>
            <a:spLocks noGrp="1"/>
          </p:cNvSpPr>
          <p:nvPr>
            <p:ph sz="half" idx="2"/>
          </p:nvPr>
        </p:nvSpPr>
        <p:spPr>
          <a:xfrm>
            <a:off x="4381981" y="1832896"/>
            <a:ext cx="7110046" cy="4216155"/>
          </a:xfrm>
        </p:spPr>
        <p:txBody>
          <a:bodyPr/>
          <a:lstStyle/>
          <a:p>
            <a:pPr marL="457200" lvl="1" indent="0">
              <a:buNone/>
            </a:pPr>
            <a:endParaRPr lang="en-US" sz="2800" dirty="0" smtClean="0"/>
          </a:p>
          <a:p>
            <a:pPr lvl="1"/>
            <a:r>
              <a:rPr lang="en-US" sz="2800" dirty="0" smtClean="0"/>
              <a:t>Screens</a:t>
            </a:r>
            <a:r>
              <a:rPr lang="en-US" sz="2800" dirty="0" smtClean="0"/>
              <a:t>, user journey, technical </a:t>
            </a:r>
            <a:r>
              <a:rPr lang="en-US" sz="2800" dirty="0" smtClean="0"/>
              <a:t>architecture</a:t>
            </a:r>
          </a:p>
          <a:p>
            <a:pPr lvl="1"/>
            <a:endParaRPr lang="en-US" sz="2800" dirty="0"/>
          </a:p>
          <a:p>
            <a:pPr lvl="1"/>
            <a:r>
              <a:rPr lang="en-US" sz="2800" dirty="0" smtClean="0"/>
              <a:t>A UX specialist is responsible for the design of screens and journey</a:t>
            </a:r>
          </a:p>
          <a:p>
            <a:pPr lvl="1"/>
            <a:endParaRPr lang="en-US" sz="2800" dirty="0"/>
          </a:p>
          <a:p>
            <a:pPr lvl="1"/>
            <a:r>
              <a:rPr lang="en-US" sz="2800" dirty="0" smtClean="0"/>
              <a:t>Developers &amp; Architects are responsible for designing the technical architecture of the software</a:t>
            </a:r>
            <a:endParaRPr lang="en-US" sz="2800" dirty="0" smtClean="0"/>
          </a:p>
          <a:p>
            <a:pPr lvl="1"/>
            <a:endParaRPr lang="en-US" sz="28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3240" y="1170744"/>
            <a:ext cx="7596798" cy="4400716"/>
          </a:xfrm>
          <a:prstGeom prst="rect">
            <a:avLst/>
          </a:prstGeom>
        </p:spPr>
      </p:pic>
      <p:pic>
        <p:nvPicPr>
          <p:cNvPr id="9" name="Picture 8"/>
          <p:cNvPicPr>
            <a:picLocks noChangeAspect="1"/>
          </p:cNvPicPr>
          <p:nvPr/>
        </p:nvPicPr>
        <p:blipFill>
          <a:blip r:embed="rId4"/>
          <a:stretch>
            <a:fillRect/>
          </a:stretch>
        </p:blipFill>
        <p:spPr>
          <a:xfrm>
            <a:off x="11620294" y="6237216"/>
            <a:ext cx="424561" cy="47087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31177252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SDLC</a:t>
            </a:r>
            <a:endParaRPr lang="en-US" dirty="0"/>
          </a:p>
        </p:txBody>
      </p:sp>
      <p:sp>
        <p:nvSpPr>
          <p:cNvPr id="3" name="Text Placeholder 2"/>
          <p:cNvSpPr>
            <a:spLocks noGrp="1"/>
          </p:cNvSpPr>
          <p:nvPr>
            <p:ph type="body" idx="1"/>
          </p:nvPr>
        </p:nvSpPr>
        <p:spPr/>
        <p:txBody>
          <a:bodyPr/>
          <a:lstStyle/>
          <a:p>
            <a:r>
              <a:rPr lang="en-US" dirty="0" smtClean="0"/>
              <a:t>Build</a:t>
            </a:r>
            <a:endParaRPr lang="en-US" dirty="0"/>
          </a:p>
        </p:txBody>
      </p:sp>
      <p:sp>
        <p:nvSpPr>
          <p:cNvPr id="4" name="Content Placeholder 3"/>
          <p:cNvSpPr>
            <a:spLocks noGrp="1"/>
          </p:cNvSpPr>
          <p:nvPr>
            <p:ph sz="half" idx="2"/>
          </p:nvPr>
        </p:nvSpPr>
        <p:spPr>
          <a:xfrm>
            <a:off x="4443046" y="1765424"/>
            <a:ext cx="7110046" cy="4216155"/>
          </a:xfrm>
        </p:spPr>
        <p:txBody>
          <a:bodyPr/>
          <a:lstStyle/>
          <a:p>
            <a:pPr marL="457200" lvl="1" indent="0">
              <a:buNone/>
            </a:pPr>
            <a:endParaRPr lang="en-US" sz="2800" dirty="0"/>
          </a:p>
          <a:p>
            <a:pPr lvl="1"/>
            <a:r>
              <a:rPr lang="en-US" sz="2800" dirty="0" smtClean="0"/>
              <a:t>Implement </a:t>
            </a:r>
            <a:r>
              <a:rPr lang="en-US" sz="2800" dirty="0" smtClean="0"/>
              <a:t>requirements &amp; designs using a coding language</a:t>
            </a:r>
          </a:p>
          <a:p>
            <a:pPr lvl="1"/>
            <a:endParaRPr lang="en-US" sz="2800" dirty="0" smtClean="0"/>
          </a:p>
          <a:p>
            <a:pPr lvl="1"/>
            <a:r>
              <a:rPr lang="en-US" sz="2800" dirty="0" smtClean="0"/>
              <a:t>Developers are responsible for implementing these requirement and building the software </a:t>
            </a:r>
            <a:endParaRPr lang="en-US" sz="28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3240" y="1170744"/>
            <a:ext cx="7596798" cy="4400716"/>
          </a:xfrm>
          <a:prstGeom prst="rect">
            <a:avLst/>
          </a:prstGeom>
        </p:spPr>
      </p:pic>
      <p:pic>
        <p:nvPicPr>
          <p:cNvPr id="9" name="Picture 8"/>
          <p:cNvPicPr>
            <a:picLocks noChangeAspect="1"/>
          </p:cNvPicPr>
          <p:nvPr/>
        </p:nvPicPr>
        <p:blipFill>
          <a:blip r:embed="rId4"/>
          <a:stretch>
            <a:fillRect/>
          </a:stretch>
        </p:blipFill>
        <p:spPr>
          <a:xfrm>
            <a:off x="11620294" y="6237216"/>
            <a:ext cx="424561" cy="47087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11736065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SDLC</a:t>
            </a:r>
            <a:endParaRPr lang="en-US" dirty="0"/>
          </a:p>
        </p:txBody>
      </p:sp>
      <p:sp>
        <p:nvSpPr>
          <p:cNvPr id="3" name="Text Placeholder 2"/>
          <p:cNvSpPr>
            <a:spLocks noGrp="1"/>
          </p:cNvSpPr>
          <p:nvPr>
            <p:ph type="body" idx="1"/>
          </p:nvPr>
        </p:nvSpPr>
        <p:spPr/>
        <p:txBody>
          <a:bodyPr/>
          <a:lstStyle/>
          <a:p>
            <a:r>
              <a:rPr lang="en-US" dirty="0" smtClean="0"/>
              <a:t>Code Testing</a:t>
            </a:r>
            <a:endParaRPr lang="en-US" dirty="0"/>
          </a:p>
        </p:txBody>
      </p:sp>
      <p:sp>
        <p:nvSpPr>
          <p:cNvPr id="4" name="Content Placeholder 3"/>
          <p:cNvSpPr>
            <a:spLocks noGrp="1"/>
          </p:cNvSpPr>
          <p:nvPr>
            <p:ph sz="half" idx="2"/>
          </p:nvPr>
        </p:nvSpPr>
        <p:spPr>
          <a:xfrm>
            <a:off x="4397747" y="1931035"/>
            <a:ext cx="7110046" cy="4216155"/>
          </a:xfrm>
        </p:spPr>
        <p:txBody>
          <a:bodyPr/>
          <a:lstStyle/>
          <a:p>
            <a:pPr marL="457200" lvl="1" indent="0">
              <a:buNone/>
            </a:pPr>
            <a:endParaRPr lang="en-US" sz="2800" dirty="0"/>
          </a:p>
          <a:p>
            <a:pPr lvl="1"/>
            <a:r>
              <a:rPr lang="en-US" sz="2800" dirty="0" smtClean="0"/>
              <a:t>Ensures </a:t>
            </a:r>
            <a:r>
              <a:rPr lang="en-US" sz="2800" dirty="0" smtClean="0"/>
              <a:t>the system meets the requirements &amp; works as intended</a:t>
            </a:r>
          </a:p>
          <a:p>
            <a:pPr lvl="1"/>
            <a:endParaRPr lang="en-US" sz="2800" dirty="0" smtClean="0"/>
          </a:p>
          <a:p>
            <a:pPr lvl="1"/>
            <a:r>
              <a:rPr lang="en-US" sz="2800" dirty="0" smtClean="0"/>
              <a:t>Code testing is typically done by the software testers</a:t>
            </a:r>
            <a:endParaRPr lang="en-US" sz="28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3240" y="1170744"/>
            <a:ext cx="7596798" cy="4400716"/>
          </a:xfrm>
          <a:prstGeom prst="rect">
            <a:avLst/>
          </a:prstGeom>
        </p:spPr>
      </p:pic>
      <p:pic>
        <p:nvPicPr>
          <p:cNvPr id="9" name="Picture 8"/>
          <p:cNvPicPr>
            <a:picLocks noChangeAspect="1"/>
          </p:cNvPicPr>
          <p:nvPr/>
        </p:nvPicPr>
        <p:blipFill>
          <a:blip r:embed="rId4"/>
          <a:stretch>
            <a:fillRect/>
          </a:stretch>
        </p:blipFill>
        <p:spPr>
          <a:xfrm>
            <a:off x="11620294" y="6237216"/>
            <a:ext cx="424561" cy="47087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41073359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SDLC</a:t>
            </a:r>
            <a:endParaRPr lang="en-US" dirty="0"/>
          </a:p>
        </p:txBody>
      </p:sp>
      <p:sp>
        <p:nvSpPr>
          <p:cNvPr id="3" name="Text Placeholder 2"/>
          <p:cNvSpPr>
            <a:spLocks noGrp="1"/>
          </p:cNvSpPr>
          <p:nvPr>
            <p:ph type="body" idx="1"/>
          </p:nvPr>
        </p:nvSpPr>
        <p:spPr/>
        <p:txBody>
          <a:bodyPr/>
          <a:lstStyle/>
          <a:p>
            <a:r>
              <a:rPr lang="en-US" dirty="0" smtClean="0"/>
              <a:t>Deployment/Maintenance</a:t>
            </a:r>
            <a:endParaRPr lang="en-US" dirty="0"/>
          </a:p>
        </p:txBody>
      </p:sp>
      <p:sp>
        <p:nvSpPr>
          <p:cNvPr id="4" name="Content Placeholder 3"/>
          <p:cNvSpPr>
            <a:spLocks noGrp="1"/>
          </p:cNvSpPr>
          <p:nvPr>
            <p:ph sz="half" idx="2"/>
          </p:nvPr>
        </p:nvSpPr>
        <p:spPr>
          <a:xfrm>
            <a:off x="4386339" y="1893242"/>
            <a:ext cx="7110046" cy="4216155"/>
          </a:xfrm>
        </p:spPr>
        <p:txBody>
          <a:bodyPr/>
          <a:lstStyle/>
          <a:p>
            <a:pPr marL="457200" lvl="1" indent="0">
              <a:buNone/>
            </a:pPr>
            <a:endParaRPr lang="en-US" sz="2800" dirty="0"/>
          </a:p>
          <a:p>
            <a:pPr lvl="1"/>
            <a:r>
              <a:rPr lang="en-US" sz="2800" dirty="0" smtClean="0"/>
              <a:t>Make </a:t>
            </a:r>
            <a:r>
              <a:rPr lang="en-US" sz="2800" dirty="0" smtClean="0"/>
              <a:t>available to users, system upgrades, bug fixes </a:t>
            </a:r>
            <a:r>
              <a:rPr lang="en-US" sz="2800" dirty="0" err="1" smtClean="0"/>
              <a:t>etc</a:t>
            </a:r>
            <a:endParaRPr lang="en-US" sz="2800" dirty="0" smtClean="0"/>
          </a:p>
          <a:p>
            <a:pPr lvl="1"/>
            <a:endParaRPr lang="en-US" sz="2800" dirty="0"/>
          </a:p>
          <a:p>
            <a:pPr lvl="1"/>
            <a:r>
              <a:rPr lang="en-US" sz="2800" dirty="0" smtClean="0"/>
              <a:t>Also done by the developer(s) who worked on building the software initially</a:t>
            </a:r>
            <a:endParaRPr lang="en-US" sz="28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3240" y="1170744"/>
            <a:ext cx="7596798" cy="4400716"/>
          </a:xfrm>
          <a:prstGeom prst="rect">
            <a:avLst/>
          </a:prstGeom>
        </p:spPr>
      </p:pic>
      <p:pic>
        <p:nvPicPr>
          <p:cNvPr id="9" name="Picture 8"/>
          <p:cNvPicPr>
            <a:picLocks noChangeAspect="1"/>
          </p:cNvPicPr>
          <p:nvPr/>
        </p:nvPicPr>
        <p:blipFill>
          <a:blip r:embed="rId4"/>
          <a:stretch>
            <a:fillRect/>
          </a:stretch>
        </p:blipFill>
        <p:spPr>
          <a:xfrm>
            <a:off x="11620294" y="6237216"/>
            <a:ext cx="424561" cy="47087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30666088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14438"/>
            <a:ext cx="9144000" cy="2387600"/>
          </a:xfrm>
        </p:spPr>
        <p:txBody>
          <a:bodyPr/>
          <a:lstStyle/>
          <a:p>
            <a:r>
              <a:rPr lang="en-US" b="0" dirty="0" smtClean="0"/>
              <a:t>Methodologies</a:t>
            </a:r>
            <a:endParaRPr lang="en-US" dirty="0"/>
          </a:p>
        </p:txBody>
      </p:sp>
      <p:sp>
        <p:nvSpPr>
          <p:cNvPr id="3" name="Subtitle 2"/>
          <p:cNvSpPr>
            <a:spLocks noGrp="1"/>
          </p:cNvSpPr>
          <p:nvPr>
            <p:ph type="subTitle"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11380665" y="6010088"/>
            <a:ext cx="443113" cy="49145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5710" y="6010088"/>
            <a:ext cx="1445324" cy="503119"/>
          </a:xfrm>
          <a:prstGeom prst="rect">
            <a:avLst/>
          </a:prstGeom>
        </p:spPr>
      </p:pic>
    </p:spTree>
    <p:extLst>
      <p:ext uri="{BB962C8B-B14F-4D97-AF65-F5344CB8AC3E}">
        <p14:creationId xmlns:p14="http://schemas.microsoft.com/office/powerpoint/2010/main" val="29835598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Methodologies - Waterfall</a:t>
            </a:r>
            <a:endParaRPr lang="en-US" dirty="0"/>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a:xfrm>
            <a:off x="4443046" y="1130177"/>
            <a:ext cx="7110046" cy="4216155"/>
          </a:xfrm>
        </p:spPr>
        <p:txBody>
          <a:bodyPr/>
          <a:lstStyle/>
          <a:p>
            <a:pPr marL="0" indent="0">
              <a:buNone/>
            </a:pPr>
            <a:endParaRPr lang="en-US" sz="3200" dirty="0" smtClean="0"/>
          </a:p>
          <a:p>
            <a:pPr lvl="1"/>
            <a:r>
              <a:rPr lang="en-US" sz="2800" dirty="0" smtClean="0"/>
              <a:t>Follows sequential phases of a project</a:t>
            </a:r>
          </a:p>
          <a:p>
            <a:pPr marL="457200" lvl="1" indent="0">
              <a:buNone/>
            </a:pPr>
            <a:endParaRPr lang="en-US" sz="2800" dirty="0" smtClean="0"/>
          </a:p>
          <a:p>
            <a:pPr lvl="1"/>
            <a:r>
              <a:rPr lang="en-US" sz="2800" dirty="0" smtClean="0"/>
              <a:t>Each phase depends on deliverable from the previous phase</a:t>
            </a:r>
          </a:p>
          <a:p>
            <a:pPr lvl="1"/>
            <a:endParaRPr lang="en-US" sz="2800" dirty="0"/>
          </a:p>
          <a:p>
            <a:pPr lvl="1"/>
            <a:r>
              <a:rPr lang="en-US" sz="2800" dirty="0" smtClean="0"/>
              <a:t>Entire project planning is done once, at the beginning</a:t>
            </a:r>
          </a:p>
          <a:p>
            <a:pPr lvl="1"/>
            <a:endParaRPr lang="en-US" sz="2800" dirty="0"/>
          </a:p>
          <a:p>
            <a:pPr lvl="1"/>
            <a:r>
              <a:rPr lang="en-US" sz="2800" dirty="0" smtClean="0"/>
              <a:t>Difficult to make changes to the project plan</a:t>
            </a:r>
          </a:p>
          <a:p>
            <a:pPr lvl="1"/>
            <a:endParaRPr lang="en-US" sz="2800" dirty="0"/>
          </a:p>
        </p:txBody>
      </p:sp>
      <p:pic>
        <p:nvPicPr>
          <p:cNvPr id="7" name="Picture 6">
            <a:extLst>
              <a:ext uri="{FF2B5EF4-FFF2-40B4-BE49-F238E27FC236}">
                <a16:creationId xmlns:a16="http://schemas.microsoft.com/office/drawing/2014/main" id="{D26B71C8-DF9F-4347-928C-CC80C6B772E7}"/>
              </a:ext>
            </a:extLst>
          </p:cNvPr>
          <p:cNvPicPr>
            <a:picLocks noChangeAspect="1"/>
          </p:cNvPicPr>
          <p:nvPr/>
        </p:nvPicPr>
        <p:blipFill>
          <a:blip r:embed="rId2"/>
          <a:stretch>
            <a:fillRect/>
          </a:stretch>
        </p:blipFill>
        <p:spPr>
          <a:xfrm>
            <a:off x="55996" y="1682042"/>
            <a:ext cx="3723763" cy="3570601"/>
          </a:xfrm>
          <a:prstGeom prst="rect">
            <a:avLst/>
          </a:prstGeom>
        </p:spPr>
      </p:pic>
      <p:pic>
        <p:nvPicPr>
          <p:cNvPr id="8" name="Picture 7"/>
          <p:cNvPicPr>
            <a:picLocks noChangeAspect="1"/>
          </p:cNvPicPr>
          <p:nvPr/>
        </p:nvPicPr>
        <p:blipFill>
          <a:blip r:embed="rId3"/>
          <a:stretch>
            <a:fillRect/>
          </a:stretch>
        </p:blipFill>
        <p:spPr>
          <a:xfrm>
            <a:off x="11620294" y="6237216"/>
            <a:ext cx="424561" cy="47087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26398428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Methodologies - Agile</a:t>
            </a:r>
            <a:endParaRPr lang="en-US" dirty="0"/>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a:xfrm>
            <a:off x="4442091" y="835784"/>
            <a:ext cx="7110046" cy="4216155"/>
          </a:xfrm>
        </p:spPr>
        <p:txBody>
          <a:bodyPr/>
          <a:lstStyle/>
          <a:p>
            <a:pPr marL="0" indent="0">
              <a:buNone/>
            </a:pPr>
            <a:endParaRPr lang="en-US" sz="3200" dirty="0" smtClean="0"/>
          </a:p>
          <a:p>
            <a:pPr lvl="1"/>
            <a:r>
              <a:rPr lang="en-US" sz="2800" dirty="0" smtClean="0"/>
              <a:t>Requirements and solution evolves  as &amp; when the project evolves</a:t>
            </a:r>
          </a:p>
          <a:p>
            <a:pPr marL="457200" lvl="1" indent="0">
              <a:buNone/>
            </a:pPr>
            <a:endParaRPr lang="en-US" sz="2800" dirty="0" smtClean="0"/>
          </a:p>
          <a:p>
            <a:pPr lvl="1"/>
            <a:r>
              <a:rPr lang="en-US" sz="2800" dirty="0" smtClean="0"/>
              <a:t>Occurs through a collaborate effort of self-</a:t>
            </a:r>
            <a:r>
              <a:rPr lang="en-US" sz="2800" dirty="0"/>
              <a:t>o</a:t>
            </a:r>
            <a:r>
              <a:rPr lang="en-US" sz="2800" dirty="0" smtClean="0"/>
              <a:t>rganizing &amp; cross-functional teams</a:t>
            </a:r>
          </a:p>
          <a:p>
            <a:pPr lvl="1"/>
            <a:endParaRPr lang="en-US" sz="2800" dirty="0"/>
          </a:p>
          <a:p>
            <a:pPr lvl="1"/>
            <a:r>
              <a:rPr lang="en-US" sz="2800" dirty="0" smtClean="0"/>
              <a:t>Users can quickly see the system being built</a:t>
            </a:r>
          </a:p>
          <a:p>
            <a:pPr lvl="1"/>
            <a:endParaRPr lang="en-US" sz="2800" dirty="0"/>
          </a:p>
          <a:p>
            <a:pPr lvl="1"/>
            <a:r>
              <a:rPr lang="en-US" sz="2800" dirty="0" smtClean="0"/>
              <a:t>Small set of features are developed &amp; deployed for testing</a:t>
            </a:r>
          </a:p>
          <a:p>
            <a:pPr lvl="1"/>
            <a:endParaRPr lang="en-US" sz="2800" dirty="0"/>
          </a:p>
          <a:p>
            <a:pPr lvl="1"/>
            <a:endParaRPr lang="en-US" sz="2800" dirty="0"/>
          </a:p>
          <a:p>
            <a:pPr lvl="1"/>
            <a:endParaRPr lang="en-US" sz="2800" dirty="0"/>
          </a:p>
        </p:txBody>
      </p:sp>
      <p:pic>
        <p:nvPicPr>
          <p:cNvPr id="6" name="Picture 5">
            <a:extLst>
              <a:ext uri="{FF2B5EF4-FFF2-40B4-BE49-F238E27FC236}">
                <a16:creationId xmlns:a16="http://schemas.microsoft.com/office/drawing/2014/main" id="{18F76FC0-8E15-490F-A8B1-00EC9324E83C}"/>
              </a:ext>
            </a:extLst>
          </p:cNvPr>
          <p:cNvPicPr>
            <a:picLocks noChangeAspect="1"/>
          </p:cNvPicPr>
          <p:nvPr/>
        </p:nvPicPr>
        <p:blipFill>
          <a:blip r:embed="rId3"/>
          <a:stretch>
            <a:fillRect/>
          </a:stretch>
        </p:blipFill>
        <p:spPr>
          <a:xfrm>
            <a:off x="-870911" y="1130177"/>
            <a:ext cx="5584678" cy="4573766"/>
          </a:xfrm>
          <a:prstGeom prst="rect">
            <a:avLst/>
          </a:prstGeom>
        </p:spPr>
      </p:pic>
      <p:pic>
        <p:nvPicPr>
          <p:cNvPr id="8" name="Picture 7"/>
          <p:cNvPicPr>
            <a:picLocks noChangeAspect="1"/>
          </p:cNvPicPr>
          <p:nvPr/>
        </p:nvPicPr>
        <p:blipFill>
          <a:blip r:embed="rId4"/>
          <a:stretch>
            <a:fillRect/>
          </a:stretch>
        </p:blipFill>
        <p:spPr>
          <a:xfrm>
            <a:off x="11620294" y="6237216"/>
            <a:ext cx="424561" cy="47087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25535629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48166" y="2481696"/>
            <a:ext cx="10515600" cy="1855173"/>
          </a:xfrm>
        </p:spPr>
        <p:txBody>
          <a:bodyPr/>
          <a:lstStyle/>
          <a:p>
            <a:pPr marL="0" indent="0">
              <a:buNone/>
            </a:pPr>
            <a:r>
              <a:rPr lang="en-US" dirty="0" smtClean="0"/>
              <a:t>I am a Senior Software Engineer at </a:t>
            </a:r>
            <a:r>
              <a:rPr lang="en-US" dirty="0" err="1" smtClean="0"/>
              <a:t>Entelect</a:t>
            </a:r>
            <a:r>
              <a:rPr lang="en-US" dirty="0" smtClean="0"/>
              <a:t>. </a:t>
            </a:r>
            <a:br>
              <a:rPr lang="en-US" dirty="0" smtClean="0"/>
            </a:br>
            <a:r>
              <a:rPr lang="en-US" dirty="0" smtClean="0"/>
              <a:t>I love coding, doggies and assisting animal shelters with their needs.</a:t>
            </a:r>
            <a:endParaRPr lang="en-US" dirty="0"/>
          </a:p>
        </p:txBody>
      </p:sp>
      <p:sp>
        <p:nvSpPr>
          <p:cNvPr id="3" name="Title 2"/>
          <p:cNvSpPr>
            <a:spLocks noGrp="1"/>
          </p:cNvSpPr>
          <p:nvPr>
            <p:ph type="title"/>
          </p:nvPr>
        </p:nvSpPr>
        <p:spPr/>
        <p:txBody>
          <a:bodyPr/>
          <a:lstStyle/>
          <a:p>
            <a:r>
              <a:rPr lang="en-US" b="1" dirty="0"/>
              <a:t>WELCOME</a:t>
            </a:r>
          </a:p>
        </p:txBody>
      </p:sp>
      <p:sp>
        <p:nvSpPr>
          <p:cNvPr id="4" name="Subtitle 3"/>
          <p:cNvSpPr>
            <a:spLocks noGrp="1"/>
          </p:cNvSpPr>
          <p:nvPr>
            <p:ph type="subTitle" idx="10"/>
          </p:nvPr>
        </p:nvSpPr>
        <p:spPr>
          <a:xfrm>
            <a:off x="1148165" y="1732636"/>
            <a:ext cx="7949182" cy="395502"/>
          </a:xfrm>
        </p:spPr>
        <p:txBody>
          <a:bodyPr/>
          <a:lstStyle/>
          <a:p>
            <a:r>
              <a:rPr lang="en-US" dirty="0" smtClean="0"/>
              <a:t>I AM PATRICIA (PATTY) REDDY</a:t>
            </a:r>
            <a:endParaRPr lang="en-US" dirty="0"/>
          </a:p>
        </p:txBody>
      </p:sp>
      <p:sp>
        <p:nvSpPr>
          <p:cNvPr id="5" name="TextBox 4"/>
          <p:cNvSpPr txBox="1"/>
          <p:nvPr/>
        </p:nvSpPr>
        <p:spPr>
          <a:xfrm>
            <a:off x="1877321" y="4435298"/>
            <a:ext cx="8168016" cy="523220"/>
          </a:xfrm>
          <a:prstGeom prst="rect">
            <a:avLst/>
          </a:prstGeom>
          <a:noFill/>
        </p:spPr>
        <p:txBody>
          <a:bodyPr wrap="square" rtlCol="0">
            <a:spAutoFit/>
          </a:bodyPr>
          <a:lstStyle/>
          <a:p>
            <a:r>
              <a:rPr lang="en-US" sz="2800" b="1" dirty="0" smtClean="0">
                <a:solidFill>
                  <a:schemeClr val="bg1"/>
                </a:solidFill>
              </a:rPr>
              <a:t>You can find me at : patricia.reddy@entelect.co.za</a:t>
            </a:r>
            <a:endParaRPr lang="en-US" sz="2800" b="1" dirty="0">
              <a:solidFill>
                <a:schemeClr val="bg1"/>
              </a:solidFill>
            </a:endParaRPr>
          </a:p>
        </p:txBody>
      </p:sp>
      <p:pic>
        <p:nvPicPr>
          <p:cNvPr id="11" name="Picture 10"/>
          <p:cNvPicPr>
            <a:picLocks noChangeAspect="1"/>
          </p:cNvPicPr>
          <p:nvPr/>
        </p:nvPicPr>
        <p:blipFill>
          <a:blip r:embed="rId3"/>
          <a:stretch>
            <a:fillRect/>
          </a:stretch>
        </p:blipFill>
        <p:spPr>
          <a:xfrm>
            <a:off x="460572" y="4544781"/>
            <a:ext cx="908260" cy="947186"/>
          </a:xfrm>
          <a:prstGeom prst="rect">
            <a:avLst/>
          </a:prstGeom>
        </p:spPr>
      </p:pic>
      <p:pic>
        <p:nvPicPr>
          <p:cNvPr id="7" name="Picture 6"/>
          <p:cNvPicPr>
            <a:picLocks noChangeAspect="1"/>
          </p:cNvPicPr>
          <p:nvPr/>
        </p:nvPicPr>
        <p:blipFill>
          <a:blip r:embed="rId4"/>
          <a:stretch>
            <a:fillRect/>
          </a:stretch>
        </p:blipFill>
        <p:spPr>
          <a:xfrm>
            <a:off x="11632913" y="6192650"/>
            <a:ext cx="443113" cy="491452"/>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t="29697"/>
          <a:stretch/>
        </p:blipFill>
        <p:spPr>
          <a:xfrm>
            <a:off x="9404207" y="868650"/>
            <a:ext cx="2502468" cy="312766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7958" y="6192650"/>
            <a:ext cx="1445324" cy="503119"/>
          </a:xfrm>
          <a:prstGeom prst="rect">
            <a:avLst/>
          </a:prstGeom>
        </p:spPr>
      </p:pic>
    </p:spTree>
    <p:extLst>
      <p:ext uri="{BB962C8B-B14F-4D97-AF65-F5344CB8AC3E}">
        <p14:creationId xmlns:p14="http://schemas.microsoft.com/office/powerpoint/2010/main" val="5309607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60524"/>
            <a:ext cx="9144000" cy="2387600"/>
          </a:xfrm>
        </p:spPr>
        <p:txBody>
          <a:bodyPr/>
          <a:lstStyle/>
          <a:p>
            <a:r>
              <a:rPr lang="en-US" b="0" dirty="0" smtClean="0"/>
              <a:t>Members In Agile Team</a:t>
            </a:r>
            <a:endParaRPr lang="en-US" dirty="0"/>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3"/>
          <a:stretch>
            <a:fillRect/>
          </a:stretch>
        </p:blipFill>
        <p:spPr>
          <a:xfrm>
            <a:off x="11388547" y="5989638"/>
            <a:ext cx="443113" cy="49145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3592" y="5989638"/>
            <a:ext cx="1445324" cy="503119"/>
          </a:xfrm>
          <a:prstGeom prst="rect">
            <a:avLst/>
          </a:prstGeom>
        </p:spPr>
      </p:pic>
    </p:spTree>
    <p:extLst>
      <p:ext uri="{BB962C8B-B14F-4D97-AF65-F5344CB8AC3E}">
        <p14:creationId xmlns:p14="http://schemas.microsoft.com/office/powerpoint/2010/main" val="14470233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Members In Agile Team</a:t>
            </a:r>
            <a:endParaRPr lang="en-US" dirty="0"/>
          </a:p>
        </p:txBody>
      </p:sp>
      <p:sp>
        <p:nvSpPr>
          <p:cNvPr id="3" name="Text Placeholder 2"/>
          <p:cNvSpPr>
            <a:spLocks noGrp="1"/>
          </p:cNvSpPr>
          <p:nvPr>
            <p:ph type="body" idx="1"/>
          </p:nvPr>
        </p:nvSpPr>
        <p:spPr/>
        <p:txBody>
          <a:bodyPr/>
          <a:lstStyle/>
          <a:p>
            <a:r>
              <a:rPr lang="en-US" dirty="0"/>
              <a:t>Scrum master</a:t>
            </a:r>
            <a:endParaRPr lang="en-US" dirty="0"/>
          </a:p>
        </p:txBody>
      </p:sp>
      <p:sp>
        <p:nvSpPr>
          <p:cNvPr id="4" name="Content Placeholder 3"/>
          <p:cNvSpPr>
            <a:spLocks noGrp="1"/>
          </p:cNvSpPr>
          <p:nvPr>
            <p:ph sz="half" idx="2"/>
          </p:nvPr>
        </p:nvSpPr>
        <p:spPr>
          <a:xfrm>
            <a:off x="4289908" y="1619679"/>
            <a:ext cx="7110046" cy="4216155"/>
          </a:xfrm>
        </p:spPr>
        <p:txBody>
          <a:bodyPr/>
          <a:lstStyle/>
          <a:p>
            <a:pPr marL="0" indent="0">
              <a:buNone/>
            </a:pPr>
            <a:endParaRPr lang="en-US" sz="3200" dirty="0" smtClean="0"/>
          </a:p>
          <a:p>
            <a:pPr lvl="1"/>
            <a:r>
              <a:rPr lang="en-US" sz="2800" dirty="0" smtClean="0"/>
              <a:t>Ensure </a:t>
            </a:r>
            <a:r>
              <a:rPr lang="en-US" sz="2800" dirty="0" smtClean="0"/>
              <a:t>team coordination and supports project progress</a:t>
            </a:r>
          </a:p>
          <a:p>
            <a:pPr lvl="1"/>
            <a:endParaRPr lang="en-US" sz="2800" dirty="0" smtClean="0"/>
          </a:p>
          <a:p>
            <a:pPr lvl="1"/>
            <a:endParaRPr lang="en-US" sz="2800" dirty="0"/>
          </a:p>
          <a:p>
            <a:pPr lvl="1"/>
            <a:endParaRPr lang="en-US" sz="2800" dirty="0"/>
          </a:p>
          <a:p>
            <a:pPr lvl="1"/>
            <a:endParaRPr lang="en-US" sz="2800" dirty="0"/>
          </a:p>
          <a:p>
            <a:pPr lvl="1"/>
            <a:endParaRPr lang="en-US" sz="2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53" y="1619679"/>
            <a:ext cx="3547597" cy="34810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3961" y="2952205"/>
            <a:ext cx="4901940" cy="2757341"/>
          </a:xfrm>
          <a:prstGeom prst="rect">
            <a:avLst/>
          </a:prstGeom>
        </p:spPr>
      </p:pic>
      <p:pic>
        <p:nvPicPr>
          <p:cNvPr id="8" name="Picture 7"/>
          <p:cNvPicPr>
            <a:picLocks noChangeAspect="1"/>
          </p:cNvPicPr>
          <p:nvPr/>
        </p:nvPicPr>
        <p:blipFill>
          <a:blip r:embed="rId5"/>
          <a:stretch>
            <a:fillRect/>
          </a:stretch>
        </p:blipFill>
        <p:spPr>
          <a:xfrm>
            <a:off x="11620294" y="6237216"/>
            <a:ext cx="424561" cy="47087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5293510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Members In Agile Team</a:t>
            </a:r>
          </a:p>
        </p:txBody>
      </p:sp>
      <p:sp>
        <p:nvSpPr>
          <p:cNvPr id="3" name="Text Placeholder 2"/>
          <p:cNvSpPr>
            <a:spLocks noGrp="1"/>
          </p:cNvSpPr>
          <p:nvPr>
            <p:ph type="body" idx="1"/>
          </p:nvPr>
        </p:nvSpPr>
        <p:spPr/>
        <p:txBody>
          <a:bodyPr/>
          <a:lstStyle/>
          <a:p>
            <a:r>
              <a:rPr lang="en-US" dirty="0"/>
              <a:t>Product </a:t>
            </a:r>
            <a:r>
              <a:rPr lang="en-US" dirty="0" smtClean="0"/>
              <a:t>owner</a:t>
            </a:r>
            <a:endParaRPr lang="en-US" dirty="0"/>
          </a:p>
        </p:txBody>
      </p:sp>
      <p:sp>
        <p:nvSpPr>
          <p:cNvPr id="4" name="Content Placeholder 3"/>
          <p:cNvSpPr>
            <a:spLocks noGrp="1"/>
          </p:cNvSpPr>
          <p:nvPr>
            <p:ph sz="half" idx="2"/>
          </p:nvPr>
        </p:nvSpPr>
        <p:spPr>
          <a:xfrm>
            <a:off x="4384246" y="1150792"/>
            <a:ext cx="7110046" cy="4216155"/>
          </a:xfrm>
        </p:spPr>
        <p:txBody>
          <a:bodyPr/>
          <a:lstStyle/>
          <a:p>
            <a:pPr marL="0" indent="0">
              <a:buNone/>
            </a:pPr>
            <a:endParaRPr lang="en-US" sz="3200" dirty="0" smtClean="0"/>
          </a:p>
          <a:p>
            <a:pPr lvl="1"/>
            <a:endParaRPr lang="en-US" sz="2800" dirty="0" smtClean="0"/>
          </a:p>
          <a:p>
            <a:pPr lvl="1"/>
            <a:r>
              <a:rPr lang="en-US" sz="2800" dirty="0" smtClean="0"/>
              <a:t>Represent </a:t>
            </a:r>
            <a:r>
              <a:rPr lang="en-US" sz="2800" dirty="0"/>
              <a:t>stakeholders &amp; provide </a:t>
            </a:r>
            <a:r>
              <a:rPr lang="en-US" sz="2800" dirty="0" smtClean="0"/>
              <a:t>direction</a:t>
            </a:r>
          </a:p>
          <a:p>
            <a:pPr lvl="1"/>
            <a:endParaRPr lang="en-US" sz="2800" dirty="0"/>
          </a:p>
          <a:p>
            <a:pPr lvl="1"/>
            <a:endParaRPr lang="en-US" sz="2800" dirty="0"/>
          </a:p>
          <a:p>
            <a:pPr lvl="1"/>
            <a:endParaRPr lang="en-US" sz="2800" dirty="0"/>
          </a:p>
          <a:p>
            <a:pPr lvl="1"/>
            <a:endParaRPr lang="en-US" sz="2800" dirty="0"/>
          </a:p>
          <a:p>
            <a:pPr lvl="1"/>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3" y="1619679"/>
            <a:ext cx="3547597" cy="348107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8931" y="2908864"/>
            <a:ext cx="5420676" cy="2832303"/>
          </a:xfrm>
          <a:prstGeom prst="rect">
            <a:avLst/>
          </a:prstGeom>
        </p:spPr>
      </p:pic>
      <p:pic>
        <p:nvPicPr>
          <p:cNvPr id="8" name="Picture 7"/>
          <p:cNvPicPr>
            <a:picLocks noChangeAspect="1"/>
          </p:cNvPicPr>
          <p:nvPr/>
        </p:nvPicPr>
        <p:blipFill>
          <a:blip r:embed="rId4"/>
          <a:stretch>
            <a:fillRect/>
          </a:stretch>
        </p:blipFill>
        <p:spPr>
          <a:xfrm>
            <a:off x="11620294" y="6237216"/>
            <a:ext cx="424561" cy="47087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39394788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Members In Agile Team</a:t>
            </a:r>
          </a:p>
        </p:txBody>
      </p:sp>
      <p:sp>
        <p:nvSpPr>
          <p:cNvPr id="3" name="Text Placeholder 2"/>
          <p:cNvSpPr>
            <a:spLocks noGrp="1"/>
          </p:cNvSpPr>
          <p:nvPr>
            <p:ph type="body" idx="1"/>
          </p:nvPr>
        </p:nvSpPr>
        <p:spPr/>
        <p:txBody>
          <a:bodyPr/>
          <a:lstStyle/>
          <a:p>
            <a:r>
              <a:rPr lang="en-US" dirty="0" smtClean="0"/>
              <a:t>Development Team</a:t>
            </a:r>
            <a:endParaRPr lang="en-US" dirty="0"/>
          </a:p>
        </p:txBody>
      </p:sp>
      <p:sp>
        <p:nvSpPr>
          <p:cNvPr id="4" name="Content Placeholder 3"/>
          <p:cNvSpPr>
            <a:spLocks noGrp="1"/>
          </p:cNvSpPr>
          <p:nvPr>
            <p:ph sz="half" idx="2"/>
          </p:nvPr>
        </p:nvSpPr>
        <p:spPr>
          <a:xfrm>
            <a:off x="4357108" y="1765424"/>
            <a:ext cx="7110046" cy="4216155"/>
          </a:xfrm>
        </p:spPr>
        <p:txBody>
          <a:bodyPr/>
          <a:lstStyle/>
          <a:p>
            <a:pPr marL="0" indent="0">
              <a:buNone/>
            </a:pPr>
            <a:endParaRPr lang="en-US" sz="3200" dirty="0" smtClean="0"/>
          </a:p>
          <a:p>
            <a:pPr lvl="1"/>
            <a:endParaRPr lang="en-US" sz="2800" dirty="0"/>
          </a:p>
          <a:p>
            <a:pPr lvl="1"/>
            <a:endParaRPr lang="en-US" sz="2800" dirty="0"/>
          </a:p>
          <a:p>
            <a:pPr lvl="1"/>
            <a:endParaRPr lang="en-US" sz="2800" dirty="0"/>
          </a:p>
          <a:p>
            <a:pPr lvl="1"/>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3" y="1619679"/>
            <a:ext cx="3547597" cy="348107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870" y="2113123"/>
            <a:ext cx="6310523" cy="3185829"/>
          </a:xfrm>
          <a:prstGeom prst="rect">
            <a:avLst/>
          </a:prstGeom>
        </p:spPr>
      </p:pic>
      <p:pic>
        <p:nvPicPr>
          <p:cNvPr id="8" name="Picture 7"/>
          <p:cNvPicPr>
            <a:picLocks noChangeAspect="1"/>
          </p:cNvPicPr>
          <p:nvPr/>
        </p:nvPicPr>
        <p:blipFill>
          <a:blip r:embed="rId4"/>
          <a:stretch>
            <a:fillRect/>
          </a:stretch>
        </p:blipFill>
        <p:spPr>
          <a:xfrm>
            <a:off x="11620294" y="6237216"/>
            <a:ext cx="424561" cy="47087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30989365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Members In Agile Team</a:t>
            </a:r>
          </a:p>
        </p:txBody>
      </p:sp>
      <p:sp>
        <p:nvSpPr>
          <p:cNvPr id="3" name="Text Placeholder 2"/>
          <p:cNvSpPr>
            <a:spLocks noGrp="1"/>
          </p:cNvSpPr>
          <p:nvPr>
            <p:ph type="body" idx="1"/>
          </p:nvPr>
        </p:nvSpPr>
        <p:spPr/>
        <p:txBody>
          <a:bodyPr/>
          <a:lstStyle/>
          <a:p>
            <a:r>
              <a:rPr lang="en-US" dirty="0"/>
              <a:t>Business </a:t>
            </a:r>
            <a:r>
              <a:rPr lang="en-US" dirty="0" smtClean="0"/>
              <a:t>Analyst</a:t>
            </a:r>
            <a:endParaRPr lang="en-US" dirty="0"/>
          </a:p>
        </p:txBody>
      </p:sp>
      <p:sp>
        <p:nvSpPr>
          <p:cNvPr id="4" name="Content Placeholder 3"/>
          <p:cNvSpPr>
            <a:spLocks noGrp="1"/>
          </p:cNvSpPr>
          <p:nvPr>
            <p:ph sz="half" idx="2"/>
          </p:nvPr>
        </p:nvSpPr>
        <p:spPr>
          <a:xfrm>
            <a:off x="4307827" y="1550928"/>
            <a:ext cx="7110046" cy="4216155"/>
          </a:xfrm>
        </p:spPr>
        <p:txBody>
          <a:bodyPr/>
          <a:lstStyle/>
          <a:p>
            <a:pPr marL="0" indent="0">
              <a:buNone/>
            </a:pPr>
            <a:endParaRPr lang="en-US" sz="3200" dirty="0" smtClean="0"/>
          </a:p>
          <a:p>
            <a:pPr lvl="1"/>
            <a:r>
              <a:rPr lang="en-US" sz="2800" dirty="0"/>
              <a:t>W</a:t>
            </a:r>
            <a:r>
              <a:rPr lang="en-US" sz="2800" dirty="0" smtClean="0"/>
              <a:t>orks </a:t>
            </a:r>
            <a:r>
              <a:rPr lang="en-US" sz="2800" dirty="0"/>
              <a:t>with </a:t>
            </a:r>
            <a:r>
              <a:rPr lang="en-US" sz="2800" dirty="0" smtClean="0"/>
              <a:t> </a:t>
            </a:r>
            <a:r>
              <a:rPr lang="en-US" sz="2800" dirty="0"/>
              <a:t>stakeholders to analyze and document business processes for the system to be developed</a:t>
            </a:r>
          </a:p>
          <a:p>
            <a:pPr lvl="1"/>
            <a:endParaRPr lang="en-US" sz="2800" dirty="0"/>
          </a:p>
          <a:p>
            <a:pPr lvl="1"/>
            <a:endParaRPr lang="en-US" sz="2800" dirty="0"/>
          </a:p>
          <a:p>
            <a:pPr lvl="1"/>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3" y="1619679"/>
            <a:ext cx="3547597" cy="348107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146" y="2867281"/>
            <a:ext cx="3029935" cy="3029935"/>
          </a:xfrm>
          <a:prstGeom prst="rect">
            <a:avLst/>
          </a:prstGeom>
        </p:spPr>
      </p:pic>
      <p:pic>
        <p:nvPicPr>
          <p:cNvPr id="8" name="Picture 7"/>
          <p:cNvPicPr>
            <a:picLocks noChangeAspect="1"/>
          </p:cNvPicPr>
          <p:nvPr/>
        </p:nvPicPr>
        <p:blipFill>
          <a:blip r:embed="rId4"/>
          <a:stretch>
            <a:fillRect/>
          </a:stretch>
        </p:blipFill>
        <p:spPr>
          <a:xfrm>
            <a:off x="11620294" y="6237216"/>
            <a:ext cx="424561" cy="47087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8120845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Members In Agile Team</a:t>
            </a:r>
          </a:p>
        </p:txBody>
      </p:sp>
      <p:sp>
        <p:nvSpPr>
          <p:cNvPr id="3" name="Text Placeholder 2"/>
          <p:cNvSpPr>
            <a:spLocks noGrp="1"/>
          </p:cNvSpPr>
          <p:nvPr>
            <p:ph type="body" idx="1"/>
          </p:nvPr>
        </p:nvSpPr>
        <p:spPr/>
        <p:txBody>
          <a:bodyPr/>
          <a:lstStyle/>
          <a:p>
            <a:r>
              <a:rPr lang="en-US" dirty="0"/>
              <a:t>Developers</a:t>
            </a:r>
            <a:endParaRPr lang="en-US" dirty="0"/>
          </a:p>
        </p:txBody>
      </p:sp>
      <p:sp>
        <p:nvSpPr>
          <p:cNvPr id="4" name="Content Placeholder 3"/>
          <p:cNvSpPr>
            <a:spLocks noGrp="1"/>
          </p:cNvSpPr>
          <p:nvPr>
            <p:ph sz="half" idx="2"/>
          </p:nvPr>
        </p:nvSpPr>
        <p:spPr>
          <a:xfrm>
            <a:off x="4442091" y="1131480"/>
            <a:ext cx="7110046" cy="4216155"/>
          </a:xfrm>
        </p:spPr>
        <p:txBody>
          <a:bodyPr/>
          <a:lstStyle/>
          <a:p>
            <a:pPr marL="0" indent="0">
              <a:buNone/>
            </a:pPr>
            <a:endParaRPr lang="en-US" sz="3200" dirty="0" smtClean="0"/>
          </a:p>
          <a:p>
            <a:pPr lvl="1"/>
            <a:endParaRPr lang="en-US" sz="2800" dirty="0"/>
          </a:p>
          <a:p>
            <a:pPr lvl="1"/>
            <a:r>
              <a:rPr lang="en-US" sz="2800" dirty="0" smtClean="0"/>
              <a:t>Individuals </a:t>
            </a:r>
            <a:r>
              <a:rPr lang="en-US" sz="2800" dirty="0" smtClean="0"/>
              <a:t>who build the required product</a:t>
            </a:r>
          </a:p>
          <a:p>
            <a:pPr lvl="1"/>
            <a:endParaRPr lang="en-US" sz="2800" dirty="0"/>
          </a:p>
          <a:p>
            <a:pPr lvl="1"/>
            <a:endParaRPr lang="en-US" sz="2800" dirty="0"/>
          </a:p>
          <a:p>
            <a:pPr lvl="1"/>
            <a:endParaRPr lang="en-US" sz="2800" dirty="0"/>
          </a:p>
          <a:p>
            <a:pPr lvl="1"/>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3" y="1619679"/>
            <a:ext cx="3547597" cy="348107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9504" y="3096489"/>
            <a:ext cx="4761906" cy="2539683"/>
          </a:xfrm>
          <a:prstGeom prst="rect">
            <a:avLst/>
          </a:prstGeom>
        </p:spPr>
      </p:pic>
      <p:pic>
        <p:nvPicPr>
          <p:cNvPr id="8" name="Picture 7"/>
          <p:cNvPicPr>
            <a:picLocks noChangeAspect="1"/>
          </p:cNvPicPr>
          <p:nvPr/>
        </p:nvPicPr>
        <p:blipFill>
          <a:blip r:embed="rId4"/>
          <a:stretch>
            <a:fillRect/>
          </a:stretch>
        </p:blipFill>
        <p:spPr>
          <a:xfrm>
            <a:off x="11620294" y="6237216"/>
            <a:ext cx="424561" cy="47087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18281994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Members In Agile Team</a:t>
            </a:r>
          </a:p>
        </p:txBody>
      </p:sp>
      <p:sp>
        <p:nvSpPr>
          <p:cNvPr id="3" name="Text Placeholder 2"/>
          <p:cNvSpPr>
            <a:spLocks noGrp="1"/>
          </p:cNvSpPr>
          <p:nvPr>
            <p:ph type="body" idx="1"/>
          </p:nvPr>
        </p:nvSpPr>
        <p:spPr/>
        <p:txBody>
          <a:bodyPr/>
          <a:lstStyle/>
          <a:p>
            <a:r>
              <a:rPr lang="en-US" dirty="0" smtClean="0"/>
              <a:t>Testers</a:t>
            </a:r>
            <a:endParaRPr lang="en-US" dirty="0"/>
          </a:p>
        </p:txBody>
      </p:sp>
      <p:sp>
        <p:nvSpPr>
          <p:cNvPr id="4" name="Content Placeholder 3"/>
          <p:cNvSpPr>
            <a:spLocks noGrp="1"/>
          </p:cNvSpPr>
          <p:nvPr>
            <p:ph sz="half" idx="2"/>
          </p:nvPr>
        </p:nvSpPr>
        <p:spPr>
          <a:xfrm>
            <a:off x="4409038" y="884603"/>
            <a:ext cx="7110046" cy="4216155"/>
          </a:xfrm>
        </p:spPr>
        <p:txBody>
          <a:bodyPr/>
          <a:lstStyle/>
          <a:p>
            <a:pPr marL="0" indent="0">
              <a:buNone/>
            </a:pPr>
            <a:endParaRPr lang="en-US" sz="3200" dirty="0" smtClean="0"/>
          </a:p>
          <a:p>
            <a:pPr lvl="1"/>
            <a:endParaRPr lang="en-US" sz="2800" dirty="0"/>
          </a:p>
          <a:p>
            <a:pPr lvl="1"/>
            <a:r>
              <a:rPr lang="en-US" sz="2800" dirty="0" smtClean="0"/>
              <a:t>Responsible </a:t>
            </a:r>
            <a:r>
              <a:rPr lang="en-US" sz="2800" dirty="0" smtClean="0"/>
              <a:t>for testing the system works as expected</a:t>
            </a:r>
          </a:p>
          <a:p>
            <a:pPr lvl="1"/>
            <a:endParaRPr lang="en-US" sz="2800" dirty="0"/>
          </a:p>
          <a:p>
            <a:pPr lvl="1"/>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3" y="1619679"/>
            <a:ext cx="3547597" cy="3481079"/>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6980"/>
          <a:stretch/>
        </p:blipFill>
        <p:spPr>
          <a:xfrm>
            <a:off x="5613630" y="2678107"/>
            <a:ext cx="5722884" cy="3417974"/>
          </a:xfrm>
          <a:prstGeom prst="rect">
            <a:avLst/>
          </a:prstGeom>
        </p:spPr>
      </p:pic>
      <p:pic>
        <p:nvPicPr>
          <p:cNvPr id="8" name="Picture 7"/>
          <p:cNvPicPr>
            <a:picLocks noChangeAspect="1"/>
          </p:cNvPicPr>
          <p:nvPr/>
        </p:nvPicPr>
        <p:blipFill>
          <a:blip r:embed="rId4"/>
          <a:stretch>
            <a:fillRect/>
          </a:stretch>
        </p:blipFill>
        <p:spPr>
          <a:xfrm>
            <a:off x="11620294" y="6237216"/>
            <a:ext cx="424561" cy="47087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42207094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Members In Agile Team</a:t>
            </a:r>
          </a:p>
        </p:txBody>
      </p:sp>
      <p:sp>
        <p:nvSpPr>
          <p:cNvPr id="3" name="Text Placeholder 2"/>
          <p:cNvSpPr>
            <a:spLocks noGrp="1"/>
          </p:cNvSpPr>
          <p:nvPr>
            <p:ph type="body" idx="1"/>
          </p:nvPr>
        </p:nvSpPr>
        <p:spPr/>
        <p:txBody>
          <a:bodyPr/>
          <a:lstStyle/>
          <a:p>
            <a:r>
              <a:rPr lang="en-US" dirty="0"/>
              <a:t>UX </a:t>
            </a:r>
            <a:r>
              <a:rPr lang="en-US" dirty="0" smtClean="0"/>
              <a:t>specialists</a:t>
            </a:r>
            <a:endParaRPr lang="en-US" dirty="0"/>
          </a:p>
        </p:txBody>
      </p:sp>
      <p:sp>
        <p:nvSpPr>
          <p:cNvPr id="4" name="Content Placeholder 3"/>
          <p:cNvSpPr>
            <a:spLocks noGrp="1"/>
          </p:cNvSpPr>
          <p:nvPr>
            <p:ph sz="half" idx="2"/>
          </p:nvPr>
        </p:nvSpPr>
        <p:spPr>
          <a:xfrm>
            <a:off x="4470792" y="1263024"/>
            <a:ext cx="7110046" cy="4216155"/>
          </a:xfrm>
        </p:spPr>
        <p:txBody>
          <a:bodyPr/>
          <a:lstStyle/>
          <a:p>
            <a:pPr marL="0" indent="0">
              <a:buNone/>
            </a:pPr>
            <a:endParaRPr lang="en-US" sz="3200" dirty="0" smtClean="0"/>
          </a:p>
          <a:p>
            <a:pPr lvl="1"/>
            <a:endParaRPr lang="en-US" sz="2800" dirty="0"/>
          </a:p>
          <a:p>
            <a:pPr lvl="1"/>
            <a:r>
              <a:rPr lang="en-US" sz="2800" dirty="0" smtClean="0"/>
              <a:t>Ensure </a:t>
            </a:r>
            <a:r>
              <a:rPr lang="en-US" sz="2800" dirty="0" smtClean="0"/>
              <a:t>best possible user experience</a:t>
            </a:r>
          </a:p>
          <a:p>
            <a:pPr lvl="1"/>
            <a:endParaRPr lang="en-US" sz="2800" dirty="0"/>
          </a:p>
          <a:p>
            <a:pPr lvl="1"/>
            <a:endParaRPr lang="en-US" sz="2800" dirty="0"/>
          </a:p>
          <a:p>
            <a:pPr lvl="1"/>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3" y="1619679"/>
            <a:ext cx="3547597" cy="348107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218" y="3075758"/>
            <a:ext cx="5395702" cy="2403421"/>
          </a:xfrm>
          <a:prstGeom prst="rect">
            <a:avLst/>
          </a:prstGeom>
        </p:spPr>
      </p:pic>
      <p:pic>
        <p:nvPicPr>
          <p:cNvPr id="8" name="Picture 7"/>
          <p:cNvPicPr>
            <a:picLocks noChangeAspect="1"/>
          </p:cNvPicPr>
          <p:nvPr/>
        </p:nvPicPr>
        <p:blipFill>
          <a:blip r:embed="rId4"/>
          <a:stretch>
            <a:fillRect/>
          </a:stretch>
        </p:blipFill>
        <p:spPr>
          <a:xfrm>
            <a:off x="11620294" y="6237216"/>
            <a:ext cx="424561" cy="47087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23580759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60524"/>
            <a:ext cx="9144000" cy="2387600"/>
          </a:xfrm>
        </p:spPr>
        <p:txBody>
          <a:bodyPr/>
          <a:lstStyle/>
          <a:p>
            <a:r>
              <a:rPr lang="en-US" b="0" dirty="0"/>
              <a:t>Three – Tier Application</a:t>
            </a:r>
            <a:endParaRPr lang="en-US" dirty="0"/>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11388547" y="5994322"/>
            <a:ext cx="443113" cy="49145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3592" y="5994322"/>
            <a:ext cx="1445324" cy="503119"/>
          </a:xfrm>
          <a:prstGeom prst="rect">
            <a:avLst/>
          </a:prstGeom>
        </p:spPr>
      </p:pic>
    </p:spTree>
    <p:extLst>
      <p:ext uri="{BB962C8B-B14F-4D97-AF65-F5344CB8AC3E}">
        <p14:creationId xmlns:p14="http://schemas.microsoft.com/office/powerpoint/2010/main" val="36053924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Three-Tier Application</a:t>
            </a:r>
            <a:endParaRPr lang="en-US" dirty="0"/>
          </a:p>
        </p:txBody>
      </p:sp>
      <p:sp>
        <p:nvSpPr>
          <p:cNvPr id="3" name="Text Placeholder 2"/>
          <p:cNvSpPr>
            <a:spLocks noGrp="1"/>
          </p:cNvSpPr>
          <p:nvPr>
            <p:ph type="body" idx="1"/>
          </p:nvPr>
        </p:nvSpPr>
        <p:spPr/>
        <p:txBody>
          <a:bodyPr/>
          <a:lstStyle/>
          <a:p>
            <a:r>
              <a:rPr lang="en-US" dirty="0"/>
              <a:t>Client/Presentation Tier</a:t>
            </a:r>
            <a:endParaRPr lang="en-US" dirty="0"/>
          </a:p>
        </p:txBody>
      </p:sp>
      <p:sp>
        <p:nvSpPr>
          <p:cNvPr id="4" name="Content Placeholder 3"/>
          <p:cNvSpPr>
            <a:spLocks noGrp="1"/>
          </p:cNvSpPr>
          <p:nvPr>
            <p:ph sz="half" idx="2"/>
          </p:nvPr>
        </p:nvSpPr>
        <p:spPr>
          <a:xfrm>
            <a:off x="4443046" y="1765424"/>
            <a:ext cx="7110046" cy="4216155"/>
          </a:xfrm>
        </p:spPr>
        <p:txBody>
          <a:bodyPr/>
          <a:lstStyle/>
          <a:p>
            <a:pPr marL="0" indent="0">
              <a:buNone/>
            </a:pPr>
            <a:endParaRPr lang="en-US" sz="3200" dirty="0" smtClean="0"/>
          </a:p>
          <a:p>
            <a:pPr lvl="1"/>
            <a:r>
              <a:rPr lang="en-US" sz="2800" dirty="0" smtClean="0"/>
              <a:t>What </a:t>
            </a:r>
            <a:r>
              <a:rPr lang="en-US" sz="2800" dirty="0" smtClean="0"/>
              <a:t>the user sees &amp; interacts with. Pages, buttons </a:t>
            </a:r>
            <a:r>
              <a:rPr lang="en-US" sz="2800" dirty="0" err="1" smtClean="0"/>
              <a:t>etc</a:t>
            </a:r>
            <a:endParaRPr lang="en-US" sz="2800" dirty="0" smtClean="0"/>
          </a:p>
          <a:p>
            <a:pPr lvl="1"/>
            <a:endParaRPr lang="en-US" sz="2800" dirty="0"/>
          </a:p>
          <a:p>
            <a:pPr lvl="1"/>
            <a:r>
              <a:rPr lang="en-US" sz="2800" dirty="0" smtClean="0"/>
              <a:t>Languages include – HTML, </a:t>
            </a:r>
            <a:r>
              <a:rPr lang="en-US" sz="2800" dirty="0" err="1" smtClean="0"/>
              <a:t>Javascript</a:t>
            </a:r>
            <a:r>
              <a:rPr lang="en-US" sz="2800" dirty="0" smtClean="0"/>
              <a:t>, Cascading Style Sheets (CSS) </a:t>
            </a:r>
            <a:endParaRPr lang="en-US" sz="2800" dirty="0" smtClean="0"/>
          </a:p>
          <a:p>
            <a:pPr marL="457200" lvl="1" indent="0">
              <a:buNone/>
            </a:pPr>
            <a:endParaRPr lang="en-US" sz="2800" dirty="0" smtClean="0"/>
          </a:p>
          <a:p>
            <a:pPr lvl="1"/>
            <a:endParaRPr lang="en-US" sz="2800" dirty="0"/>
          </a:p>
          <a:p>
            <a:pPr marL="457200" lvl="1" indent="0">
              <a:buNone/>
            </a:pPr>
            <a:endParaRPr lang="en-US" sz="2800" dirty="0" smtClean="0"/>
          </a:p>
          <a:p>
            <a:pPr lvl="1"/>
            <a:endParaRPr lang="en-US" sz="2800" dirty="0"/>
          </a:p>
          <a:p>
            <a:pPr lvl="1"/>
            <a:endParaRPr lang="en-US" sz="2800" dirty="0"/>
          </a:p>
          <a:p>
            <a:pPr lvl="1"/>
            <a:endParaRPr lang="en-US" sz="2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048" y="1336432"/>
            <a:ext cx="2042432" cy="4121337"/>
          </a:xfrm>
          <a:prstGeom prst="rect">
            <a:avLst/>
          </a:prstGeom>
        </p:spPr>
      </p:pic>
      <p:pic>
        <p:nvPicPr>
          <p:cNvPr id="8" name="Picture 7"/>
          <p:cNvPicPr>
            <a:picLocks noChangeAspect="1"/>
          </p:cNvPicPr>
          <p:nvPr/>
        </p:nvPicPr>
        <p:blipFill>
          <a:blip r:embed="rId4"/>
          <a:stretch>
            <a:fillRect/>
          </a:stretch>
        </p:blipFill>
        <p:spPr>
          <a:xfrm>
            <a:off x="11620294" y="6237216"/>
            <a:ext cx="424561" cy="47087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30900412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a:xfrm>
            <a:off x="4443046" y="1765424"/>
            <a:ext cx="7110046" cy="4216155"/>
          </a:xfrm>
        </p:spPr>
        <p:txBody>
          <a:bodyPr/>
          <a:lstStyle/>
          <a:p>
            <a:r>
              <a:rPr lang="en-US" dirty="0" smtClean="0"/>
              <a:t>What Is Software Development</a:t>
            </a:r>
          </a:p>
          <a:p>
            <a:r>
              <a:rPr lang="en-US" dirty="0" smtClean="0"/>
              <a:t>What Is A Coding Language</a:t>
            </a:r>
          </a:p>
          <a:p>
            <a:r>
              <a:rPr lang="en-US" dirty="0" smtClean="0"/>
              <a:t>Software Development Life Cycle (SDLC)  </a:t>
            </a:r>
          </a:p>
          <a:p>
            <a:r>
              <a:rPr lang="en-US" dirty="0" smtClean="0"/>
              <a:t>Methodologies</a:t>
            </a:r>
          </a:p>
          <a:p>
            <a:r>
              <a:rPr lang="en-US" dirty="0" smtClean="0"/>
              <a:t>Members In Agile Team</a:t>
            </a:r>
          </a:p>
          <a:p>
            <a:r>
              <a:rPr lang="en-US" dirty="0" smtClean="0"/>
              <a:t>Three-Tier Application</a:t>
            </a:r>
          </a:p>
          <a:p>
            <a:r>
              <a:rPr lang="en-US" dirty="0" smtClean="0"/>
              <a:t>Application Programming Interfaces (APIs)</a:t>
            </a:r>
          </a:p>
          <a:p>
            <a:r>
              <a:rPr lang="en-US" dirty="0" smtClean="0"/>
              <a:t>Developer Terminology</a:t>
            </a:r>
          </a:p>
          <a:p>
            <a:r>
              <a:rPr lang="en-US" dirty="0" smtClean="0"/>
              <a:t>Basic Building Blocks</a:t>
            </a:r>
          </a:p>
          <a:p>
            <a:endParaRPr lang="en-US" dirty="0" smtClean="0"/>
          </a:p>
          <a:p>
            <a:endParaRPr lang="en-US" dirty="0" smtClean="0"/>
          </a:p>
          <a:p>
            <a:endParaRPr lang="en-US" dirty="0"/>
          </a:p>
        </p:txBody>
      </p:sp>
      <p:pic>
        <p:nvPicPr>
          <p:cNvPr id="7" name="Picture 6"/>
          <p:cNvPicPr>
            <a:picLocks noChangeAspect="1"/>
          </p:cNvPicPr>
          <p:nvPr/>
        </p:nvPicPr>
        <p:blipFill>
          <a:blip r:embed="rId3"/>
          <a:stretch>
            <a:fillRect/>
          </a:stretch>
        </p:blipFill>
        <p:spPr>
          <a:xfrm>
            <a:off x="11620294" y="6237216"/>
            <a:ext cx="424561" cy="47087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155" y="2096723"/>
            <a:ext cx="2554105" cy="2554105"/>
          </a:xfrm>
          <a:prstGeom prst="rect">
            <a:avLst/>
          </a:prstGeom>
        </p:spPr>
      </p:pic>
    </p:spTree>
    <p:extLst>
      <p:ext uri="{BB962C8B-B14F-4D97-AF65-F5344CB8AC3E}">
        <p14:creationId xmlns:p14="http://schemas.microsoft.com/office/powerpoint/2010/main" val="21162998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Three-Tier Application</a:t>
            </a:r>
            <a:endParaRPr lang="en-US" dirty="0"/>
          </a:p>
        </p:txBody>
      </p:sp>
      <p:sp>
        <p:nvSpPr>
          <p:cNvPr id="3" name="Text Placeholder 2"/>
          <p:cNvSpPr>
            <a:spLocks noGrp="1"/>
          </p:cNvSpPr>
          <p:nvPr>
            <p:ph type="body" idx="1"/>
          </p:nvPr>
        </p:nvSpPr>
        <p:spPr/>
        <p:txBody>
          <a:bodyPr/>
          <a:lstStyle/>
          <a:p>
            <a:r>
              <a:rPr lang="en-US" dirty="0" smtClean="0"/>
              <a:t>Real World Example</a:t>
            </a:r>
            <a:endParaRPr lang="en-US" dirty="0"/>
          </a:p>
        </p:txBody>
      </p:sp>
      <p:sp>
        <p:nvSpPr>
          <p:cNvPr id="4" name="Content Placeholder 3"/>
          <p:cNvSpPr>
            <a:spLocks noGrp="1"/>
          </p:cNvSpPr>
          <p:nvPr>
            <p:ph sz="half" idx="2"/>
          </p:nvPr>
        </p:nvSpPr>
        <p:spPr>
          <a:xfrm>
            <a:off x="4443046" y="1893242"/>
            <a:ext cx="7110046" cy="4216155"/>
          </a:xfrm>
        </p:spPr>
        <p:txBody>
          <a:bodyPr/>
          <a:lstStyle/>
          <a:p>
            <a:pPr marL="0" indent="0">
              <a:buNone/>
            </a:pPr>
            <a:endParaRPr lang="en-US" sz="3200" dirty="0" smtClean="0"/>
          </a:p>
          <a:p>
            <a:pPr marL="457200" lvl="1" indent="0">
              <a:buNone/>
            </a:pPr>
            <a:endParaRPr lang="en-US" sz="2800" dirty="0" smtClean="0"/>
          </a:p>
          <a:p>
            <a:pPr lvl="1"/>
            <a:endParaRPr lang="en-US" sz="2800" dirty="0"/>
          </a:p>
          <a:p>
            <a:pPr marL="457200" lvl="1" indent="0">
              <a:buNone/>
            </a:pPr>
            <a:endParaRPr lang="en-US" sz="2800" dirty="0" smtClean="0"/>
          </a:p>
          <a:p>
            <a:pPr lvl="1"/>
            <a:endParaRPr lang="en-US" sz="2800" dirty="0"/>
          </a:p>
          <a:p>
            <a:pPr lvl="1"/>
            <a:endParaRPr lang="en-US" sz="2800" dirty="0"/>
          </a:p>
          <a:p>
            <a:pPr lvl="1"/>
            <a:endParaRPr lang="en-US" sz="2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048" y="1336432"/>
            <a:ext cx="2042432" cy="41213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7730" y="2204437"/>
            <a:ext cx="7245362" cy="3253332"/>
          </a:xfrm>
          <a:prstGeom prst="rect">
            <a:avLst/>
          </a:prstGeom>
        </p:spPr>
      </p:pic>
      <p:pic>
        <p:nvPicPr>
          <p:cNvPr id="8" name="Picture 7"/>
          <p:cNvPicPr>
            <a:picLocks noChangeAspect="1"/>
          </p:cNvPicPr>
          <p:nvPr/>
        </p:nvPicPr>
        <p:blipFill>
          <a:blip r:embed="rId5"/>
          <a:stretch>
            <a:fillRect/>
          </a:stretch>
        </p:blipFill>
        <p:spPr>
          <a:xfrm>
            <a:off x="11620294" y="6237216"/>
            <a:ext cx="424561" cy="47087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33695966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Three-Tier Application</a:t>
            </a:r>
            <a:endParaRPr lang="en-US" dirty="0"/>
          </a:p>
        </p:txBody>
      </p:sp>
      <p:sp>
        <p:nvSpPr>
          <p:cNvPr id="3" name="Text Placeholder 2"/>
          <p:cNvSpPr>
            <a:spLocks noGrp="1"/>
          </p:cNvSpPr>
          <p:nvPr>
            <p:ph type="body" idx="1"/>
          </p:nvPr>
        </p:nvSpPr>
        <p:spPr/>
        <p:txBody>
          <a:bodyPr/>
          <a:lstStyle/>
          <a:p>
            <a:r>
              <a:rPr lang="en-US" dirty="0"/>
              <a:t>Application Logic Tier</a:t>
            </a:r>
            <a:endParaRPr lang="en-US" dirty="0"/>
          </a:p>
        </p:txBody>
      </p:sp>
      <p:sp>
        <p:nvSpPr>
          <p:cNvPr id="4" name="Content Placeholder 3"/>
          <p:cNvSpPr>
            <a:spLocks noGrp="1"/>
          </p:cNvSpPr>
          <p:nvPr>
            <p:ph sz="half" idx="2"/>
          </p:nvPr>
        </p:nvSpPr>
        <p:spPr>
          <a:xfrm>
            <a:off x="4443046" y="1765424"/>
            <a:ext cx="7110046" cy="4216155"/>
          </a:xfrm>
        </p:spPr>
        <p:txBody>
          <a:bodyPr/>
          <a:lstStyle/>
          <a:p>
            <a:pPr marL="457200" lvl="1" indent="0">
              <a:buNone/>
            </a:pPr>
            <a:endParaRPr lang="en-US" sz="2800" dirty="0" smtClean="0"/>
          </a:p>
          <a:p>
            <a:pPr lvl="1"/>
            <a:r>
              <a:rPr lang="en-US" sz="2800" dirty="0" smtClean="0"/>
              <a:t>Business </a:t>
            </a:r>
            <a:r>
              <a:rPr lang="en-US" sz="2800" dirty="0" smtClean="0"/>
              <a:t>logic  that implement business </a:t>
            </a:r>
            <a:r>
              <a:rPr lang="en-US" sz="2800" dirty="0" smtClean="0"/>
              <a:t>rules</a:t>
            </a:r>
          </a:p>
          <a:p>
            <a:pPr lvl="1"/>
            <a:endParaRPr lang="en-US" sz="2800" dirty="0"/>
          </a:p>
          <a:p>
            <a:pPr lvl="1"/>
            <a:r>
              <a:rPr lang="en-US" sz="2800" dirty="0" smtClean="0"/>
              <a:t>Languages include – Java, C++, C#, Python </a:t>
            </a:r>
            <a:endParaRPr lang="en-US" sz="2800" dirty="0" smtClean="0"/>
          </a:p>
          <a:p>
            <a:pPr lvl="1"/>
            <a:endParaRPr lang="en-US" sz="2800" dirty="0"/>
          </a:p>
          <a:p>
            <a:pPr lvl="1"/>
            <a:endParaRPr lang="en-US" sz="2800" dirty="0"/>
          </a:p>
          <a:p>
            <a:pPr marL="457200" lvl="1" indent="0">
              <a:buNone/>
            </a:pPr>
            <a:endParaRPr lang="en-US" sz="2800" dirty="0" smtClean="0"/>
          </a:p>
          <a:p>
            <a:pPr lvl="1"/>
            <a:endParaRPr lang="en-US" sz="2800" dirty="0"/>
          </a:p>
          <a:p>
            <a:pPr lvl="1"/>
            <a:endParaRPr lang="en-US" sz="2800" dirty="0"/>
          </a:p>
          <a:p>
            <a:pPr lvl="1"/>
            <a:endParaRPr lang="en-US" sz="28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048" y="1336432"/>
            <a:ext cx="2042432" cy="4121337"/>
          </a:xfrm>
          <a:prstGeom prst="rect">
            <a:avLst/>
          </a:prstGeom>
        </p:spPr>
      </p:pic>
      <p:pic>
        <p:nvPicPr>
          <p:cNvPr id="9" name="Picture 8"/>
          <p:cNvPicPr>
            <a:picLocks noChangeAspect="1"/>
          </p:cNvPicPr>
          <p:nvPr/>
        </p:nvPicPr>
        <p:blipFill>
          <a:blip r:embed="rId4"/>
          <a:stretch>
            <a:fillRect/>
          </a:stretch>
        </p:blipFill>
        <p:spPr>
          <a:xfrm>
            <a:off x="11620294" y="6237216"/>
            <a:ext cx="424561" cy="47087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33656487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Three-Tier Application</a:t>
            </a:r>
            <a:endParaRPr lang="en-US" dirty="0"/>
          </a:p>
        </p:txBody>
      </p:sp>
      <p:sp>
        <p:nvSpPr>
          <p:cNvPr id="3" name="Text Placeholder 2"/>
          <p:cNvSpPr>
            <a:spLocks noGrp="1"/>
          </p:cNvSpPr>
          <p:nvPr>
            <p:ph type="body" idx="1"/>
          </p:nvPr>
        </p:nvSpPr>
        <p:spPr/>
        <p:txBody>
          <a:bodyPr/>
          <a:lstStyle/>
          <a:p>
            <a:r>
              <a:rPr lang="en-US" dirty="0" smtClean="0"/>
              <a:t>Real World Example</a:t>
            </a: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9738" t="29531" r="10301"/>
          <a:stretch/>
        </p:blipFill>
        <p:spPr>
          <a:xfrm>
            <a:off x="4619482" y="1896023"/>
            <a:ext cx="6690761" cy="247527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048" y="1336432"/>
            <a:ext cx="2042432" cy="4121337"/>
          </a:xfrm>
          <a:prstGeom prst="rect">
            <a:avLst/>
          </a:prstGeom>
        </p:spPr>
      </p:pic>
      <p:pic>
        <p:nvPicPr>
          <p:cNvPr id="9" name="Picture 8"/>
          <p:cNvPicPr>
            <a:picLocks noChangeAspect="1"/>
          </p:cNvPicPr>
          <p:nvPr/>
        </p:nvPicPr>
        <p:blipFill>
          <a:blip r:embed="rId5"/>
          <a:stretch>
            <a:fillRect/>
          </a:stretch>
        </p:blipFill>
        <p:spPr>
          <a:xfrm>
            <a:off x="11620294" y="6237216"/>
            <a:ext cx="424561" cy="47087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
        <p:nvSpPr>
          <p:cNvPr id="5" name="Rectangle 4"/>
          <p:cNvSpPr/>
          <p:nvPr/>
        </p:nvSpPr>
        <p:spPr>
          <a:xfrm>
            <a:off x="9814035" y="2798379"/>
            <a:ext cx="1379483" cy="2916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869851" y="4481928"/>
            <a:ext cx="6465556" cy="1200329"/>
          </a:xfrm>
          <a:prstGeom prst="rect">
            <a:avLst/>
          </a:prstGeom>
        </p:spPr>
        <p:txBody>
          <a:bodyPr wrap="square">
            <a:spAutoFit/>
          </a:bodyPr>
          <a:lstStyle/>
          <a:p>
            <a:r>
              <a:rPr lang="en-US" dirty="0" err="1" smtClean="0"/>
              <a:t>Event.buttonClick</a:t>
            </a:r>
            <a:r>
              <a:rPr lang="en-US" dirty="0" smtClean="0"/>
              <a:t>(‘Proceed to Checkout’, </a:t>
            </a:r>
          </a:p>
          <a:p>
            <a:r>
              <a:rPr lang="en-US" dirty="0"/>
              <a:t>	</a:t>
            </a:r>
            <a:r>
              <a:rPr lang="en-US" dirty="0" smtClean="0"/>
              <a:t>	</a:t>
            </a:r>
            <a:r>
              <a:rPr lang="en-US" dirty="0" err="1" smtClean="0"/>
              <a:t>reserveStock</a:t>
            </a:r>
            <a:r>
              <a:rPr lang="en-US" dirty="0" smtClean="0"/>
              <a:t>()</a:t>
            </a:r>
          </a:p>
          <a:p>
            <a:r>
              <a:rPr lang="en-US" dirty="0" smtClean="0"/>
              <a:t>		</a:t>
            </a:r>
            <a:r>
              <a:rPr lang="en-US" dirty="0" err="1" smtClean="0"/>
              <a:t>db.update</a:t>
            </a:r>
            <a:r>
              <a:rPr lang="en-US" dirty="0" smtClean="0"/>
              <a:t>(</a:t>
            </a:r>
            <a:r>
              <a:rPr lang="en-US" dirty="0" err="1" smtClean="0"/>
              <a:t>stockOnHand</a:t>
            </a:r>
            <a:r>
              <a:rPr lang="en-US" dirty="0" smtClean="0"/>
              <a:t> – </a:t>
            </a:r>
            <a:r>
              <a:rPr lang="en-US" dirty="0" err="1" smtClean="0"/>
              <a:t>Qty.getValue</a:t>
            </a:r>
            <a:r>
              <a:rPr lang="en-US" dirty="0" smtClean="0"/>
              <a:t>())</a:t>
            </a:r>
          </a:p>
          <a:p>
            <a:r>
              <a:rPr lang="en-US" dirty="0" smtClean="0"/>
              <a:t>		</a:t>
            </a:r>
            <a:r>
              <a:rPr lang="en-US" dirty="0" err="1" smtClean="0"/>
              <a:t>Cart.updateItems</a:t>
            </a:r>
            <a:r>
              <a:rPr lang="en-US" dirty="0" smtClean="0"/>
              <a:t>(</a:t>
            </a:r>
            <a:r>
              <a:rPr lang="en-US" dirty="0" err="1" smtClean="0"/>
              <a:t>Qty.getValue</a:t>
            </a:r>
            <a:r>
              <a:rPr lang="en-US" dirty="0" smtClean="0"/>
              <a:t>()))</a:t>
            </a:r>
            <a:endParaRPr lang="en-US" dirty="0"/>
          </a:p>
        </p:txBody>
      </p:sp>
      <p:cxnSp>
        <p:nvCxnSpPr>
          <p:cNvPr id="14" name="Straight Arrow Connector 13"/>
          <p:cNvCxnSpPr>
            <a:endCxn id="5" idx="3"/>
          </p:cNvCxnSpPr>
          <p:nvPr/>
        </p:nvCxnSpPr>
        <p:spPr>
          <a:xfrm flipH="1">
            <a:off x="11193518" y="2758965"/>
            <a:ext cx="320162" cy="1852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9354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Three-Tier Application</a:t>
            </a:r>
            <a:endParaRPr lang="en-US" dirty="0"/>
          </a:p>
        </p:txBody>
      </p:sp>
      <p:sp>
        <p:nvSpPr>
          <p:cNvPr id="3" name="Text Placeholder 2"/>
          <p:cNvSpPr>
            <a:spLocks noGrp="1"/>
          </p:cNvSpPr>
          <p:nvPr>
            <p:ph type="body" idx="1"/>
          </p:nvPr>
        </p:nvSpPr>
        <p:spPr/>
        <p:txBody>
          <a:bodyPr/>
          <a:lstStyle/>
          <a:p>
            <a:r>
              <a:rPr lang="en-US" dirty="0"/>
              <a:t>Data Tier</a:t>
            </a:r>
            <a:endParaRPr lang="en-US" dirty="0"/>
          </a:p>
        </p:txBody>
      </p:sp>
      <p:sp>
        <p:nvSpPr>
          <p:cNvPr id="4" name="Content Placeholder 3"/>
          <p:cNvSpPr>
            <a:spLocks noGrp="1"/>
          </p:cNvSpPr>
          <p:nvPr>
            <p:ph sz="half" idx="2"/>
          </p:nvPr>
        </p:nvSpPr>
        <p:spPr>
          <a:xfrm>
            <a:off x="4443046" y="1765424"/>
            <a:ext cx="7110046" cy="4216155"/>
          </a:xfrm>
        </p:spPr>
        <p:txBody>
          <a:bodyPr/>
          <a:lstStyle/>
          <a:p>
            <a:pPr marL="457200" lvl="1" indent="0">
              <a:buNone/>
            </a:pPr>
            <a:endParaRPr lang="en-US" sz="2800" dirty="0"/>
          </a:p>
          <a:p>
            <a:pPr lvl="1"/>
            <a:r>
              <a:rPr lang="en-US" sz="2800" dirty="0" smtClean="0"/>
              <a:t>Storage/Retrieval </a:t>
            </a:r>
            <a:r>
              <a:rPr lang="en-US" sz="2800" dirty="0" smtClean="0"/>
              <a:t>of </a:t>
            </a:r>
            <a:r>
              <a:rPr lang="en-US" sz="2800" dirty="0" smtClean="0"/>
              <a:t>data</a:t>
            </a:r>
          </a:p>
          <a:p>
            <a:pPr lvl="1"/>
            <a:endParaRPr lang="en-US" sz="2800" dirty="0"/>
          </a:p>
          <a:p>
            <a:pPr lvl="1"/>
            <a:r>
              <a:rPr lang="en-US" sz="2800" dirty="0" smtClean="0"/>
              <a:t>Database tools include – MySQL, SQL Server, Mongo, Oracle</a:t>
            </a:r>
            <a:endParaRPr lang="en-US" sz="2800" dirty="0" smtClean="0"/>
          </a:p>
          <a:p>
            <a:pPr lvl="1"/>
            <a:endParaRPr lang="en-US" sz="2800" dirty="0"/>
          </a:p>
          <a:p>
            <a:pPr marL="457200" lvl="1" indent="0">
              <a:buNone/>
            </a:pPr>
            <a:endParaRPr lang="en-US" sz="2800" dirty="0" smtClean="0"/>
          </a:p>
          <a:p>
            <a:pPr lvl="1"/>
            <a:endParaRPr lang="en-US" sz="2800" dirty="0"/>
          </a:p>
          <a:p>
            <a:pPr lvl="1"/>
            <a:endParaRPr lang="en-US" sz="2800" dirty="0"/>
          </a:p>
          <a:p>
            <a:pPr lvl="1"/>
            <a:endParaRPr lang="en-US" sz="28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048" y="1336432"/>
            <a:ext cx="2042432" cy="4121337"/>
          </a:xfrm>
          <a:prstGeom prst="rect">
            <a:avLst/>
          </a:prstGeom>
        </p:spPr>
      </p:pic>
      <p:pic>
        <p:nvPicPr>
          <p:cNvPr id="9" name="Picture 8"/>
          <p:cNvPicPr>
            <a:picLocks noChangeAspect="1"/>
          </p:cNvPicPr>
          <p:nvPr/>
        </p:nvPicPr>
        <p:blipFill>
          <a:blip r:embed="rId4"/>
          <a:stretch>
            <a:fillRect/>
          </a:stretch>
        </p:blipFill>
        <p:spPr>
          <a:xfrm>
            <a:off x="11620294" y="6237216"/>
            <a:ext cx="424561" cy="47087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42103546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Three-Tier Application</a:t>
            </a:r>
            <a:endParaRPr lang="en-US" dirty="0"/>
          </a:p>
        </p:txBody>
      </p:sp>
      <p:sp>
        <p:nvSpPr>
          <p:cNvPr id="3" name="Text Placeholder 2"/>
          <p:cNvSpPr>
            <a:spLocks noGrp="1"/>
          </p:cNvSpPr>
          <p:nvPr>
            <p:ph type="body" idx="1"/>
          </p:nvPr>
        </p:nvSpPr>
        <p:spPr/>
        <p:txBody>
          <a:bodyPr/>
          <a:lstStyle/>
          <a:p>
            <a:r>
              <a:rPr lang="en-US" dirty="0" smtClean="0"/>
              <a:t>Real World Example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048" y="1336432"/>
            <a:ext cx="2042432" cy="4121337"/>
          </a:xfrm>
          <a:prstGeom prst="rect">
            <a:avLst/>
          </a:prstGeom>
        </p:spPr>
      </p:pic>
      <p:pic>
        <p:nvPicPr>
          <p:cNvPr id="9" name="Picture 8"/>
          <p:cNvPicPr>
            <a:picLocks noChangeAspect="1"/>
          </p:cNvPicPr>
          <p:nvPr/>
        </p:nvPicPr>
        <p:blipFill>
          <a:blip r:embed="rId4"/>
          <a:stretch>
            <a:fillRect/>
          </a:stretch>
        </p:blipFill>
        <p:spPr>
          <a:xfrm>
            <a:off x="11620294" y="6237216"/>
            <a:ext cx="424561" cy="47087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
        <p:nvSpPr>
          <p:cNvPr id="5" name="Can 4"/>
          <p:cNvSpPr/>
          <p:nvPr/>
        </p:nvSpPr>
        <p:spPr>
          <a:xfrm>
            <a:off x="9972549" y="4455196"/>
            <a:ext cx="1135117" cy="1284890"/>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Stock DB</a:t>
            </a:r>
            <a:br>
              <a:rPr lang="en-US" dirty="0" smtClean="0">
                <a:ln w="0"/>
                <a:solidFill>
                  <a:schemeClr val="tx1"/>
                </a:solidFill>
                <a:effectLst>
                  <a:outerShdw blurRad="38100" dist="19050" dir="2700000" algn="tl" rotWithShape="0">
                    <a:schemeClr val="dk1">
                      <a:alpha val="40000"/>
                    </a:schemeClr>
                  </a:outerShdw>
                </a:effectLst>
              </a:rPr>
            </a:br>
            <a:r>
              <a:rPr lang="en-US" dirty="0" err="1" smtClean="0">
                <a:ln w="0"/>
                <a:solidFill>
                  <a:schemeClr val="tx1"/>
                </a:solidFill>
                <a:effectLst>
                  <a:outerShdw blurRad="38100" dist="19050" dir="2700000" algn="tl" rotWithShape="0">
                    <a:schemeClr val="dk1">
                      <a:alpha val="40000"/>
                    </a:schemeClr>
                  </a:outerShdw>
                </a:effectLst>
              </a:rPr>
              <a:t>Qty</a:t>
            </a:r>
            <a:r>
              <a:rPr lang="en-US" dirty="0">
                <a:ln w="0"/>
                <a:solidFill>
                  <a:schemeClr val="tx1"/>
                </a:solidFill>
                <a:effectLst>
                  <a:outerShdw blurRad="38100" dist="19050" dir="2700000" algn="tl" rotWithShape="0">
                    <a:schemeClr val="dk1">
                      <a:alpha val="40000"/>
                    </a:schemeClr>
                  </a:outerShdw>
                </a:effectLst>
              </a:rPr>
              <a:t>=</a:t>
            </a:r>
            <a:r>
              <a:rPr lang="en-US" dirty="0" smtClean="0">
                <a:ln w="0"/>
                <a:solidFill>
                  <a:schemeClr val="tx1"/>
                </a:solidFill>
                <a:effectLst>
                  <a:outerShdw blurRad="38100" dist="19050" dir="2700000" algn="tl" rotWithShape="0">
                    <a:schemeClr val="dk1">
                      <a:alpha val="40000"/>
                    </a:schemeClr>
                  </a:outerShdw>
                </a:effectLst>
              </a:rPr>
              <a:t>56</a:t>
            </a:r>
            <a:endParaRPr lang="en-US" dirty="0">
              <a:ln w="0"/>
              <a:solidFill>
                <a:schemeClr val="tx1"/>
              </a:solidFill>
              <a:effectLst>
                <a:outerShdw blurRad="38100" dist="19050" dir="2700000" algn="tl" rotWithShape="0">
                  <a:schemeClr val="dk1">
                    <a:alpha val="40000"/>
                  </a:schemeClr>
                </a:outerShdw>
              </a:effectLst>
            </a:endParaRPr>
          </a:p>
        </p:txBody>
      </p:sp>
      <p:sp>
        <p:nvSpPr>
          <p:cNvPr id="11" name="Rounded Rectangle 10"/>
          <p:cNvSpPr/>
          <p:nvPr/>
        </p:nvSpPr>
        <p:spPr>
          <a:xfrm>
            <a:off x="7074776" y="3420748"/>
            <a:ext cx="1489842" cy="6291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Checkout Button</a:t>
            </a:r>
            <a:endParaRPr lang="en-US" dirty="0">
              <a:ln w="0"/>
              <a:solidFill>
                <a:schemeClr val="tx1"/>
              </a:solidFill>
              <a:effectLst>
                <a:outerShdw blurRad="38100" dist="19050" dir="2700000" algn="tl" rotWithShape="0">
                  <a:schemeClr val="dk1">
                    <a:alpha val="40000"/>
                  </a:schemeClr>
                </a:outerShdw>
              </a:effectLst>
            </a:endParaRPr>
          </a:p>
        </p:txBody>
      </p:sp>
      <p:sp>
        <p:nvSpPr>
          <p:cNvPr id="12" name="Can 11"/>
          <p:cNvSpPr/>
          <p:nvPr/>
        </p:nvSpPr>
        <p:spPr>
          <a:xfrm>
            <a:off x="4766442" y="2026431"/>
            <a:ext cx="1135117" cy="1284890"/>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Stock DB</a:t>
            </a:r>
            <a:br>
              <a:rPr lang="en-US" dirty="0" smtClean="0">
                <a:ln w="0"/>
                <a:solidFill>
                  <a:schemeClr val="tx1"/>
                </a:solidFill>
                <a:effectLst>
                  <a:outerShdw blurRad="38100" dist="19050" dir="2700000" algn="tl" rotWithShape="0">
                    <a:schemeClr val="dk1">
                      <a:alpha val="40000"/>
                    </a:schemeClr>
                  </a:outerShdw>
                </a:effectLst>
              </a:rPr>
            </a:br>
            <a:r>
              <a:rPr lang="en-US" dirty="0" err="1" smtClean="0">
                <a:ln w="0"/>
                <a:solidFill>
                  <a:schemeClr val="tx1"/>
                </a:solidFill>
                <a:effectLst>
                  <a:outerShdw blurRad="38100" dist="19050" dir="2700000" algn="tl" rotWithShape="0">
                    <a:schemeClr val="dk1">
                      <a:alpha val="40000"/>
                    </a:schemeClr>
                  </a:outerShdw>
                </a:effectLst>
              </a:rPr>
              <a:t>Qty</a:t>
            </a:r>
            <a:r>
              <a:rPr lang="en-US" dirty="0">
                <a:ln w="0"/>
                <a:solidFill>
                  <a:schemeClr val="tx1"/>
                </a:solidFill>
                <a:effectLst>
                  <a:outerShdw blurRad="38100" dist="19050" dir="2700000" algn="tl" rotWithShape="0">
                    <a:schemeClr val="dk1">
                      <a:alpha val="40000"/>
                    </a:schemeClr>
                  </a:outerShdw>
                </a:effectLst>
              </a:rPr>
              <a:t>=</a:t>
            </a:r>
            <a:r>
              <a:rPr lang="en-US" dirty="0" smtClean="0">
                <a:ln w="0"/>
                <a:solidFill>
                  <a:schemeClr val="tx1"/>
                </a:solidFill>
                <a:effectLst>
                  <a:outerShdw blurRad="38100" dist="19050" dir="2700000" algn="tl" rotWithShape="0">
                    <a:schemeClr val="dk1">
                      <a:alpha val="40000"/>
                    </a:schemeClr>
                  </a:outerShdw>
                </a:effectLst>
              </a:rPr>
              <a:t>57</a:t>
            </a:r>
            <a:endParaRPr lang="en-US"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a:endCxn id="12" idx="4"/>
          </p:cNvCxnSpPr>
          <p:nvPr/>
        </p:nvCxnSpPr>
        <p:spPr>
          <a:xfrm flipH="1">
            <a:off x="5901559" y="2668876"/>
            <a:ext cx="9879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889531" y="2345425"/>
            <a:ext cx="1746031" cy="646331"/>
          </a:xfrm>
          <a:prstGeom prst="rect">
            <a:avLst/>
          </a:prstGeom>
          <a:noFill/>
          <a:ln>
            <a:solidFill>
              <a:schemeClr val="tx1"/>
            </a:solidFill>
          </a:ln>
        </p:spPr>
        <p:txBody>
          <a:bodyPr wrap="square" rtlCol="0">
            <a:spAutoFit/>
          </a:bodyPr>
          <a:lstStyle/>
          <a:p>
            <a:r>
              <a:rPr lang="en-US" dirty="0" smtClean="0"/>
              <a:t>Stock Quantity Before checkout</a:t>
            </a:r>
            <a:endParaRPr lang="en-US" dirty="0"/>
          </a:p>
        </p:txBody>
      </p:sp>
      <p:cxnSp>
        <p:nvCxnSpPr>
          <p:cNvPr id="17" name="Elbow Connector 16"/>
          <p:cNvCxnSpPr>
            <a:stCxn id="12" idx="3"/>
            <a:endCxn id="11" idx="1"/>
          </p:cNvCxnSpPr>
          <p:nvPr/>
        </p:nvCxnSpPr>
        <p:spPr>
          <a:xfrm rot="16200000" flipH="1">
            <a:off x="5992379" y="2652942"/>
            <a:ext cx="424018" cy="174077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3"/>
            <a:endCxn id="5" idx="1"/>
          </p:cNvCxnSpPr>
          <p:nvPr/>
        </p:nvCxnSpPr>
        <p:spPr>
          <a:xfrm>
            <a:off x="8564618" y="3735339"/>
            <a:ext cx="1975490" cy="7198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5" idx="3"/>
            <a:endCxn id="11" idx="2"/>
          </p:cNvCxnSpPr>
          <p:nvPr/>
        </p:nvCxnSpPr>
        <p:spPr>
          <a:xfrm flipV="1">
            <a:off x="6605323" y="4049930"/>
            <a:ext cx="1214374" cy="449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859292" y="4314565"/>
            <a:ext cx="1746031" cy="369332"/>
          </a:xfrm>
          <a:prstGeom prst="rect">
            <a:avLst/>
          </a:prstGeom>
          <a:noFill/>
          <a:ln>
            <a:solidFill>
              <a:schemeClr val="tx1"/>
            </a:solidFill>
          </a:ln>
        </p:spPr>
        <p:txBody>
          <a:bodyPr wrap="square" rtlCol="0">
            <a:spAutoFit/>
          </a:bodyPr>
          <a:lstStyle/>
          <a:p>
            <a:r>
              <a:rPr lang="en-US" dirty="0" smtClean="0"/>
              <a:t>Stock Reserved</a:t>
            </a:r>
            <a:endParaRPr lang="en-US" dirty="0"/>
          </a:p>
        </p:txBody>
      </p:sp>
      <p:cxnSp>
        <p:nvCxnSpPr>
          <p:cNvPr id="27" name="Straight Arrow Connector 26"/>
          <p:cNvCxnSpPr>
            <a:stCxn id="30" idx="3"/>
            <a:endCxn id="5" idx="2"/>
          </p:cNvCxnSpPr>
          <p:nvPr/>
        </p:nvCxnSpPr>
        <p:spPr>
          <a:xfrm>
            <a:off x="8958541" y="5090487"/>
            <a:ext cx="1014008" cy="7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12510" y="4767321"/>
            <a:ext cx="1746031" cy="646331"/>
          </a:xfrm>
          <a:prstGeom prst="rect">
            <a:avLst/>
          </a:prstGeom>
          <a:noFill/>
          <a:ln>
            <a:solidFill>
              <a:schemeClr val="tx1"/>
            </a:solidFill>
          </a:ln>
        </p:spPr>
        <p:txBody>
          <a:bodyPr wrap="square" rtlCol="0">
            <a:spAutoFit/>
          </a:bodyPr>
          <a:lstStyle/>
          <a:p>
            <a:r>
              <a:rPr lang="en-US" dirty="0" smtClean="0"/>
              <a:t>Stock Quantity After checkout</a:t>
            </a:r>
            <a:endParaRPr lang="en-US" dirty="0"/>
          </a:p>
        </p:txBody>
      </p:sp>
    </p:spTree>
    <p:extLst>
      <p:ext uri="{BB962C8B-B14F-4D97-AF65-F5344CB8AC3E}">
        <p14:creationId xmlns:p14="http://schemas.microsoft.com/office/powerpoint/2010/main" val="27255531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42319"/>
            <a:ext cx="9144000" cy="2387600"/>
          </a:xfrm>
        </p:spPr>
        <p:txBody>
          <a:bodyPr/>
          <a:lstStyle/>
          <a:p>
            <a:r>
              <a:rPr lang="en-US" dirty="0" smtClean="0"/>
              <a:t>Can you separate the following into the 3 layers of an application?</a:t>
            </a:r>
            <a:endParaRPr lang="en-US" dirty="0"/>
          </a:p>
        </p:txBody>
      </p:sp>
      <p:sp>
        <p:nvSpPr>
          <p:cNvPr id="3" name="Subtitle 2"/>
          <p:cNvSpPr>
            <a:spLocks noGrp="1"/>
          </p:cNvSpPr>
          <p:nvPr>
            <p:ph type="subTitle"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1372782" y="5989638"/>
            <a:ext cx="443113" cy="49145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7827" y="5989638"/>
            <a:ext cx="1445324" cy="503119"/>
          </a:xfrm>
          <a:prstGeom prst="rect">
            <a:avLst/>
          </a:prstGeom>
        </p:spPr>
      </p:pic>
    </p:spTree>
    <p:extLst>
      <p:ext uri="{BB962C8B-B14F-4D97-AF65-F5344CB8AC3E}">
        <p14:creationId xmlns:p14="http://schemas.microsoft.com/office/powerpoint/2010/main" val="36717529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you separate the following into the 3 layers of an application?</a:t>
            </a:r>
            <a:endParaRPr lang="en-US" dirty="0"/>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a:xfrm>
            <a:off x="4409038" y="2021061"/>
            <a:ext cx="7110046" cy="4216155"/>
          </a:xfrm>
        </p:spPr>
        <p:txBody>
          <a:bodyPr/>
          <a:lstStyle/>
          <a:p>
            <a:pPr marL="0" indent="0">
              <a:buNone/>
            </a:pPr>
            <a:endParaRPr lang="en-US" sz="3200" dirty="0" smtClean="0"/>
          </a:p>
          <a:p>
            <a:pPr lvl="1"/>
            <a:endParaRPr lang="en-US" sz="2800" dirty="0"/>
          </a:p>
          <a:p>
            <a:pPr marL="457200" lvl="1" indent="0">
              <a:buNone/>
            </a:pPr>
            <a:endParaRPr lang="en-US" sz="2800" dirty="0" smtClean="0"/>
          </a:p>
          <a:p>
            <a:pPr lvl="1"/>
            <a:endParaRPr lang="en-US" sz="2800" dirty="0" smtClean="0"/>
          </a:p>
          <a:p>
            <a:pPr lvl="1"/>
            <a:endParaRPr lang="en-US" sz="2800" dirty="0"/>
          </a:p>
          <a:p>
            <a:pPr lvl="1"/>
            <a:endParaRPr lang="en-US" sz="28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048" y="1336432"/>
            <a:ext cx="2042432" cy="4121337"/>
          </a:xfrm>
          <a:prstGeom prst="rect">
            <a:avLst/>
          </a:prstGeom>
        </p:spPr>
      </p:pic>
      <p:pic>
        <p:nvPicPr>
          <p:cNvPr id="9" name="Picture 8"/>
          <p:cNvPicPr>
            <a:picLocks noChangeAspect="1"/>
          </p:cNvPicPr>
          <p:nvPr/>
        </p:nvPicPr>
        <p:blipFill>
          <a:blip r:embed="rId4"/>
          <a:stretch>
            <a:fillRect/>
          </a:stretch>
        </p:blipFill>
        <p:spPr>
          <a:xfrm>
            <a:off x="11620294" y="6237216"/>
            <a:ext cx="424561" cy="47087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
        <p:nvSpPr>
          <p:cNvPr id="22" name="Slide Number Placeholder 1">
            <a:extLst>
              <a:ext uri="{FF2B5EF4-FFF2-40B4-BE49-F238E27FC236}">
                <a16:creationId xmlns:a16="http://schemas.microsoft.com/office/drawing/2014/main" id="{9418102E-12D6-4DE2-86EC-DE577E72A17B}"/>
              </a:ext>
            </a:extLst>
          </p:cNvPr>
          <p:cNvSpPr txBox="1">
            <a:spLocks/>
          </p:cNvSpPr>
          <p:nvPr/>
        </p:nvSpPr>
        <p:spPr>
          <a:xfrm>
            <a:off x="11639208" y="6430362"/>
            <a:ext cx="369940" cy="1197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 dirty="0"/>
          </a:p>
        </p:txBody>
      </p:sp>
      <p:sp>
        <p:nvSpPr>
          <p:cNvPr id="23" name="Title 1">
            <a:extLst>
              <a:ext uri="{FF2B5EF4-FFF2-40B4-BE49-F238E27FC236}">
                <a16:creationId xmlns:a16="http://schemas.microsoft.com/office/drawing/2014/main" id="{0C0780DF-4792-466C-9C31-EF28B0A716A5}"/>
              </a:ext>
            </a:extLst>
          </p:cNvPr>
          <p:cNvSpPr txBox="1">
            <a:spLocks/>
          </p:cNvSpPr>
          <p:nvPr/>
        </p:nvSpPr>
        <p:spPr>
          <a:xfrm>
            <a:off x="3627537" y="2050165"/>
            <a:ext cx="6602599" cy="2619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457200">
              <a:spcBef>
                <a:spcPct val="0"/>
              </a:spcBef>
              <a:defRPr/>
            </a:pPr>
            <a:r>
              <a:rPr lang="en-ZA" sz="3600" kern="1200" dirty="0">
                <a:ln w="3175" cmpd="sng">
                  <a:noFill/>
                </a:ln>
                <a:solidFill>
                  <a:schemeClr val="tx1"/>
                </a:solidFill>
                <a:latin typeface="Cousine" panose="020B0604020202020204" charset="0"/>
                <a:cs typeface="Cousine" panose="020B0604020202020204" charset="0"/>
              </a:rPr>
              <a:t/>
            </a:r>
            <a:br>
              <a:rPr lang="en-ZA" sz="3600" kern="1200" dirty="0">
                <a:ln w="3175" cmpd="sng">
                  <a:noFill/>
                </a:ln>
                <a:solidFill>
                  <a:schemeClr val="tx1"/>
                </a:solidFill>
                <a:latin typeface="Cousine" panose="020B0604020202020204" charset="0"/>
                <a:cs typeface="Cousine" panose="020B0604020202020204" charset="0"/>
              </a:rPr>
            </a:br>
            <a:endParaRPr lang="en-ZA" dirty="0">
              <a:solidFill>
                <a:schemeClr val="tx1"/>
              </a:solidFill>
            </a:endParaRPr>
          </a:p>
        </p:txBody>
      </p:sp>
      <p:pic>
        <p:nvPicPr>
          <p:cNvPr id="24" name="Content Placeholder 3" descr="A picture containing drawing&#10;&#10;Description automatically generated">
            <a:extLst>
              <a:ext uri="{FF2B5EF4-FFF2-40B4-BE49-F238E27FC236}">
                <a16:creationId xmlns:a16="http://schemas.microsoft.com/office/drawing/2014/main" id="{9B2A7DE2-B775-4DC0-BE43-7FD7721826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5891" y="2584336"/>
            <a:ext cx="969338" cy="969338"/>
          </a:xfrm>
          <a:prstGeom prst="rect">
            <a:avLst/>
          </a:prstGeom>
        </p:spPr>
      </p:pic>
      <p:pic>
        <p:nvPicPr>
          <p:cNvPr id="25" name="Content Placeholder 4">
            <a:extLst>
              <a:ext uri="{FF2B5EF4-FFF2-40B4-BE49-F238E27FC236}">
                <a16:creationId xmlns:a16="http://schemas.microsoft.com/office/drawing/2014/main" id="{63973298-C558-4210-9D19-7F2BDDBF72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1180" y="2618416"/>
            <a:ext cx="1865975" cy="969338"/>
          </a:xfrm>
          <a:prstGeom prst="rect">
            <a:avLst/>
          </a:prstGeom>
        </p:spPr>
      </p:pic>
      <p:pic>
        <p:nvPicPr>
          <p:cNvPr id="26" name="Picture 4" descr="Image result for .net">
            <a:extLst>
              <a:ext uri="{FF2B5EF4-FFF2-40B4-BE49-F238E27FC236}">
                <a16:creationId xmlns:a16="http://schemas.microsoft.com/office/drawing/2014/main" id="{742E40E4-AC91-49E4-B429-E1B3E6BC8B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35441" y="2624476"/>
            <a:ext cx="1040906" cy="104090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Image result for java">
            <a:extLst>
              <a:ext uri="{FF2B5EF4-FFF2-40B4-BE49-F238E27FC236}">
                <a16:creationId xmlns:a16="http://schemas.microsoft.com/office/drawing/2014/main" id="{6909FB2B-3F7D-4AA5-B32F-98E34CCCED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7828" y="4282973"/>
            <a:ext cx="1765520" cy="9886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Image result for javascript logo">
            <a:extLst>
              <a:ext uri="{FF2B5EF4-FFF2-40B4-BE49-F238E27FC236}">
                <a16:creationId xmlns:a16="http://schemas.microsoft.com/office/drawing/2014/main" id="{325A4524-B693-438D-8A0E-18078E1C52D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7357" y="4299997"/>
            <a:ext cx="969339" cy="102245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mage result for HTML logo">
            <a:extLst>
              <a:ext uri="{FF2B5EF4-FFF2-40B4-BE49-F238E27FC236}">
                <a16:creationId xmlns:a16="http://schemas.microsoft.com/office/drawing/2014/main" id="{295AFE31-5587-4A61-BEDA-35AD053937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69911" y="2651789"/>
            <a:ext cx="1626330" cy="101359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6" descr="Image result for python logo">
            <a:extLst>
              <a:ext uri="{FF2B5EF4-FFF2-40B4-BE49-F238E27FC236}">
                <a16:creationId xmlns:a16="http://schemas.microsoft.com/office/drawing/2014/main" id="{9D787552-E0CB-4154-8843-B53A8B23332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28197" y="4359568"/>
            <a:ext cx="969338" cy="9693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8" descr="Image result for c++ logo">
            <a:extLst>
              <a:ext uri="{FF2B5EF4-FFF2-40B4-BE49-F238E27FC236}">
                <a16:creationId xmlns:a16="http://schemas.microsoft.com/office/drawing/2014/main" id="{DEAA2B44-8C32-44E9-8285-6336A17BBC9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98574" y="5728541"/>
            <a:ext cx="780906" cy="87667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close up of a sign&#10;&#10;Description automatically generated">
            <a:extLst>
              <a:ext uri="{FF2B5EF4-FFF2-40B4-BE49-F238E27FC236}">
                <a16:creationId xmlns:a16="http://schemas.microsoft.com/office/drawing/2014/main" id="{DD3DA781-7C77-403A-8F5E-5401F1BB43E7}"/>
              </a:ext>
            </a:extLst>
          </p:cNvPr>
          <p:cNvPicPr>
            <a:picLocks noChangeAspect="1"/>
          </p:cNvPicPr>
          <p:nvPr/>
        </p:nvPicPr>
        <p:blipFill>
          <a:blip r:embed="rId14"/>
          <a:stretch>
            <a:fillRect/>
          </a:stretch>
        </p:blipFill>
        <p:spPr>
          <a:xfrm>
            <a:off x="6912895" y="5639665"/>
            <a:ext cx="746392" cy="1054427"/>
          </a:xfrm>
          <a:prstGeom prst="rect">
            <a:avLst/>
          </a:prstGeom>
        </p:spPr>
      </p:pic>
      <p:pic>
        <p:nvPicPr>
          <p:cNvPr id="33" name="Picture 12" descr="Image result for mysql logo">
            <a:extLst>
              <a:ext uri="{FF2B5EF4-FFF2-40B4-BE49-F238E27FC236}">
                <a16:creationId xmlns:a16="http://schemas.microsoft.com/office/drawing/2014/main" id="{2968ECC7-1497-428F-9F3A-4ED9BD5F4A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64974" y="4215502"/>
            <a:ext cx="1551640" cy="10746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91149" y="3307279"/>
            <a:ext cx="1078821" cy="369332"/>
          </a:xfrm>
          <a:prstGeom prst="rect">
            <a:avLst/>
          </a:prstGeom>
          <a:noFill/>
        </p:spPr>
        <p:txBody>
          <a:bodyPr wrap="none" rtlCol="0">
            <a:spAutoFit/>
          </a:bodyPr>
          <a:lstStyle/>
          <a:p>
            <a:r>
              <a:rPr lang="en-US" dirty="0"/>
              <a:t>Language</a:t>
            </a:r>
            <a:endParaRPr lang="en-US" dirty="0"/>
          </a:p>
        </p:txBody>
      </p:sp>
      <p:sp>
        <p:nvSpPr>
          <p:cNvPr id="6" name="TextBox 5"/>
          <p:cNvSpPr txBox="1"/>
          <p:nvPr/>
        </p:nvSpPr>
        <p:spPr>
          <a:xfrm>
            <a:off x="5433117" y="3420557"/>
            <a:ext cx="1058175" cy="369332"/>
          </a:xfrm>
          <a:prstGeom prst="rect">
            <a:avLst/>
          </a:prstGeom>
          <a:noFill/>
        </p:spPr>
        <p:txBody>
          <a:bodyPr wrap="none" rtlCol="0">
            <a:spAutoFit/>
          </a:bodyPr>
          <a:lstStyle/>
          <a:p>
            <a:r>
              <a:rPr lang="en-US" dirty="0" smtClean="0"/>
              <a:t>Database</a:t>
            </a:r>
            <a:endParaRPr lang="en-US" dirty="0"/>
          </a:p>
        </p:txBody>
      </p:sp>
      <p:sp>
        <p:nvSpPr>
          <p:cNvPr id="35" name="TextBox 34"/>
          <p:cNvSpPr txBox="1"/>
          <p:nvPr/>
        </p:nvSpPr>
        <p:spPr>
          <a:xfrm>
            <a:off x="4625411" y="5175873"/>
            <a:ext cx="1078821" cy="369332"/>
          </a:xfrm>
          <a:prstGeom prst="rect">
            <a:avLst/>
          </a:prstGeom>
          <a:noFill/>
        </p:spPr>
        <p:txBody>
          <a:bodyPr wrap="none" rtlCol="0">
            <a:spAutoFit/>
          </a:bodyPr>
          <a:lstStyle/>
          <a:p>
            <a:r>
              <a:rPr lang="en-US" dirty="0" smtClean="0"/>
              <a:t>Language</a:t>
            </a:r>
            <a:endParaRPr lang="en-US" dirty="0"/>
          </a:p>
        </p:txBody>
      </p:sp>
      <p:sp>
        <p:nvSpPr>
          <p:cNvPr id="36" name="TextBox 35"/>
          <p:cNvSpPr txBox="1"/>
          <p:nvPr/>
        </p:nvSpPr>
        <p:spPr>
          <a:xfrm>
            <a:off x="10133768" y="3608400"/>
            <a:ext cx="1244251" cy="369332"/>
          </a:xfrm>
          <a:prstGeom prst="rect">
            <a:avLst/>
          </a:prstGeom>
          <a:noFill/>
        </p:spPr>
        <p:txBody>
          <a:bodyPr wrap="none" rtlCol="0">
            <a:spAutoFit/>
          </a:bodyPr>
          <a:lstStyle/>
          <a:p>
            <a:r>
              <a:rPr lang="en-US" dirty="0" smtClean="0"/>
              <a:t>Framework</a:t>
            </a:r>
            <a:endParaRPr lang="en-US" dirty="0"/>
          </a:p>
        </p:txBody>
      </p:sp>
      <p:sp>
        <p:nvSpPr>
          <p:cNvPr id="37" name="TextBox 36"/>
          <p:cNvSpPr txBox="1"/>
          <p:nvPr/>
        </p:nvSpPr>
        <p:spPr>
          <a:xfrm>
            <a:off x="4549616" y="6509426"/>
            <a:ext cx="1078821" cy="369332"/>
          </a:xfrm>
          <a:prstGeom prst="rect">
            <a:avLst/>
          </a:prstGeom>
          <a:noFill/>
        </p:spPr>
        <p:txBody>
          <a:bodyPr wrap="none" rtlCol="0">
            <a:spAutoFit/>
          </a:bodyPr>
          <a:lstStyle/>
          <a:p>
            <a:r>
              <a:rPr lang="en-US" dirty="0" smtClean="0"/>
              <a:t>Language</a:t>
            </a:r>
            <a:endParaRPr lang="en-US" dirty="0"/>
          </a:p>
        </p:txBody>
      </p:sp>
      <p:sp>
        <p:nvSpPr>
          <p:cNvPr id="38" name="TextBox 37"/>
          <p:cNvSpPr txBox="1"/>
          <p:nvPr/>
        </p:nvSpPr>
        <p:spPr>
          <a:xfrm>
            <a:off x="10474271" y="5227215"/>
            <a:ext cx="1078821" cy="369332"/>
          </a:xfrm>
          <a:prstGeom prst="rect">
            <a:avLst/>
          </a:prstGeom>
          <a:noFill/>
        </p:spPr>
        <p:txBody>
          <a:bodyPr wrap="none" rtlCol="0">
            <a:spAutoFit/>
          </a:bodyPr>
          <a:lstStyle/>
          <a:p>
            <a:r>
              <a:rPr lang="en-US" dirty="0" smtClean="0"/>
              <a:t>Language</a:t>
            </a:r>
            <a:endParaRPr lang="en-US" dirty="0"/>
          </a:p>
        </p:txBody>
      </p:sp>
      <p:sp>
        <p:nvSpPr>
          <p:cNvPr id="39" name="TextBox 38"/>
          <p:cNvSpPr txBox="1"/>
          <p:nvPr/>
        </p:nvSpPr>
        <p:spPr>
          <a:xfrm>
            <a:off x="6711707" y="5130627"/>
            <a:ext cx="1058175" cy="369332"/>
          </a:xfrm>
          <a:prstGeom prst="rect">
            <a:avLst/>
          </a:prstGeom>
          <a:noFill/>
        </p:spPr>
        <p:txBody>
          <a:bodyPr wrap="none" rtlCol="0">
            <a:spAutoFit/>
          </a:bodyPr>
          <a:lstStyle/>
          <a:p>
            <a:r>
              <a:rPr lang="en-US" dirty="0" smtClean="0"/>
              <a:t>Database</a:t>
            </a:r>
            <a:endParaRPr lang="en-US" dirty="0"/>
          </a:p>
        </p:txBody>
      </p:sp>
      <p:sp>
        <p:nvSpPr>
          <p:cNvPr id="40" name="TextBox 39"/>
          <p:cNvSpPr txBox="1"/>
          <p:nvPr/>
        </p:nvSpPr>
        <p:spPr>
          <a:xfrm>
            <a:off x="6842178" y="3587754"/>
            <a:ext cx="2450158" cy="369332"/>
          </a:xfrm>
          <a:prstGeom prst="rect">
            <a:avLst/>
          </a:prstGeom>
          <a:noFill/>
        </p:spPr>
        <p:txBody>
          <a:bodyPr wrap="none" rtlCol="0">
            <a:spAutoFit/>
          </a:bodyPr>
          <a:lstStyle/>
          <a:p>
            <a:r>
              <a:rPr lang="en-US" dirty="0" smtClean="0"/>
              <a:t>Language for web pages</a:t>
            </a:r>
            <a:endParaRPr lang="en-US" dirty="0"/>
          </a:p>
        </p:txBody>
      </p:sp>
      <p:sp>
        <p:nvSpPr>
          <p:cNvPr id="41" name="TextBox 40"/>
          <p:cNvSpPr txBox="1"/>
          <p:nvPr/>
        </p:nvSpPr>
        <p:spPr>
          <a:xfrm>
            <a:off x="7948166" y="5253691"/>
            <a:ext cx="2450158" cy="646331"/>
          </a:xfrm>
          <a:prstGeom prst="rect">
            <a:avLst/>
          </a:prstGeom>
          <a:noFill/>
        </p:spPr>
        <p:txBody>
          <a:bodyPr wrap="none" rtlCol="0">
            <a:spAutoFit/>
          </a:bodyPr>
          <a:lstStyle/>
          <a:p>
            <a:r>
              <a:rPr lang="en-US" dirty="0"/>
              <a:t>Language for web pages</a:t>
            </a:r>
          </a:p>
          <a:p>
            <a:endParaRPr lang="en-US" dirty="0"/>
          </a:p>
        </p:txBody>
      </p:sp>
      <p:sp>
        <p:nvSpPr>
          <p:cNvPr id="42" name="TextBox 41"/>
          <p:cNvSpPr txBox="1"/>
          <p:nvPr/>
        </p:nvSpPr>
        <p:spPr>
          <a:xfrm>
            <a:off x="7656375" y="6005180"/>
            <a:ext cx="2057230" cy="646331"/>
          </a:xfrm>
          <a:prstGeom prst="rect">
            <a:avLst/>
          </a:prstGeom>
          <a:noFill/>
        </p:spPr>
        <p:txBody>
          <a:bodyPr wrap="none" rtlCol="0">
            <a:spAutoFit/>
          </a:bodyPr>
          <a:lstStyle/>
          <a:p>
            <a:r>
              <a:rPr lang="en-US" dirty="0" smtClean="0"/>
              <a:t>Language for styling</a:t>
            </a:r>
          </a:p>
          <a:p>
            <a:r>
              <a:rPr lang="en-US" dirty="0"/>
              <a:t>w</a:t>
            </a:r>
            <a:r>
              <a:rPr lang="en-US" dirty="0" smtClean="0"/>
              <a:t>eb pages</a:t>
            </a:r>
            <a:endParaRPr lang="en-US" dirty="0"/>
          </a:p>
        </p:txBody>
      </p:sp>
    </p:spTree>
    <p:extLst>
      <p:ext uri="{BB962C8B-B14F-4D97-AF65-F5344CB8AC3E}">
        <p14:creationId xmlns:p14="http://schemas.microsoft.com/office/powerpoint/2010/main" val="16684081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1">
            <a:extLst>
              <a:ext uri="{FF2B5EF4-FFF2-40B4-BE49-F238E27FC236}">
                <a16:creationId xmlns:a16="http://schemas.microsoft.com/office/drawing/2014/main" id="{9418102E-12D6-4DE2-86EC-DE577E72A17B}"/>
              </a:ext>
            </a:extLst>
          </p:cNvPr>
          <p:cNvSpPr txBox="1">
            <a:spLocks/>
          </p:cNvSpPr>
          <p:nvPr/>
        </p:nvSpPr>
        <p:spPr>
          <a:xfrm>
            <a:off x="9970209" y="5370769"/>
            <a:ext cx="461100" cy="2919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 dirty="0"/>
          </a:p>
        </p:txBody>
      </p:sp>
      <p:sp>
        <p:nvSpPr>
          <p:cNvPr id="5" name="Title 1">
            <a:extLst>
              <a:ext uri="{FF2B5EF4-FFF2-40B4-BE49-F238E27FC236}">
                <a16:creationId xmlns:a16="http://schemas.microsoft.com/office/drawing/2014/main" id="{0C0780DF-4792-466C-9C31-EF28B0A716A5}"/>
              </a:ext>
            </a:extLst>
          </p:cNvPr>
          <p:cNvSpPr txBox="1">
            <a:spLocks/>
          </p:cNvSpPr>
          <p:nvPr/>
        </p:nvSpPr>
        <p:spPr>
          <a:xfrm>
            <a:off x="1958538" y="990572"/>
            <a:ext cx="8229600" cy="63871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457200">
              <a:spcBef>
                <a:spcPct val="0"/>
              </a:spcBef>
              <a:defRPr/>
            </a:pPr>
            <a:r>
              <a:rPr lang="en-ZA" sz="3600" kern="1200" dirty="0">
                <a:ln w="3175" cmpd="sng">
                  <a:noFill/>
                </a:ln>
                <a:solidFill>
                  <a:schemeClr val="tx1"/>
                </a:solidFill>
                <a:latin typeface="Cousine" panose="020B0604020202020204" charset="0"/>
                <a:cs typeface="Cousine" panose="020B0604020202020204" charset="0"/>
              </a:rPr>
              <a:t/>
            </a:r>
            <a:br>
              <a:rPr lang="en-ZA" sz="3600" kern="1200" dirty="0">
                <a:ln w="3175" cmpd="sng">
                  <a:noFill/>
                </a:ln>
                <a:solidFill>
                  <a:schemeClr val="tx1"/>
                </a:solidFill>
                <a:latin typeface="Cousine" panose="020B0604020202020204" charset="0"/>
                <a:cs typeface="Cousine" panose="020B0604020202020204" charset="0"/>
              </a:rPr>
            </a:br>
            <a:endParaRPr lang="en-ZA" dirty="0">
              <a:solidFill>
                <a:schemeClr val="tx1"/>
              </a:solidFill>
            </a:endParaRPr>
          </a:p>
        </p:txBody>
      </p:sp>
      <p:pic>
        <p:nvPicPr>
          <p:cNvPr id="6" name="Content Placeholder 3" descr="A picture containing drawing&#10;&#10;Description automatically generated">
            <a:extLst>
              <a:ext uri="{FF2B5EF4-FFF2-40B4-BE49-F238E27FC236}">
                <a16:creationId xmlns:a16="http://schemas.microsoft.com/office/drawing/2014/main" id="{9B2A7DE2-B775-4DC0-BE43-7FD7721826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4894" y="2695951"/>
            <a:ext cx="1208200" cy="1208200"/>
          </a:xfrm>
          <a:prstGeom prst="rect">
            <a:avLst/>
          </a:prstGeom>
        </p:spPr>
      </p:pic>
      <p:pic>
        <p:nvPicPr>
          <p:cNvPr id="7" name="Content Placeholder 4">
            <a:extLst>
              <a:ext uri="{FF2B5EF4-FFF2-40B4-BE49-F238E27FC236}">
                <a16:creationId xmlns:a16="http://schemas.microsoft.com/office/drawing/2014/main" id="{63973298-C558-4210-9D19-7F2BDDBF7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5783" y="4364878"/>
            <a:ext cx="2325785" cy="1208200"/>
          </a:xfrm>
          <a:prstGeom prst="rect">
            <a:avLst/>
          </a:prstGeom>
        </p:spPr>
      </p:pic>
      <p:pic>
        <p:nvPicPr>
          <p:cNvPr id="8" name="Picture 4" descr="Image result for .net">
            <a:extLst>
              <a:ext uri="{FF2B5EF4-FFF2-40B4-BE49-F238E27FC236}">
                <a16:creationId xmlns:a16="http://schemas.microsoft.com/office/drawing/2014/main" id="{742E40E4-AC91-49E4-B429-E1B3E6BC8B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6805" y="2573852"/>
            <a:ext cx="1297404" cy="12974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java">
            <a:extLst>
              <a:ext uri="{FF2B5EF4-FFF2-40B4-BE49-F238E27FC236}">
                <a16:creationId xmlns:a16="http://schemas.microsoft.com/office/drawing/2014/main" id="{6909FB2B-3F7D-4AA5-B32F-98E34CCCED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725" y="2606393"/>
            <a:ext cx="2200576" cy="12323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javascript logo">
            <a:extLst>
              <a:ext uri="{FF2B5EF4-FFF2-40B4-BE49-F238E27FC236}">
                <a16:creationId xmlns:a16="http://schemas.microsoft.com/office/drawing/2014/main" id="{325A4524-B693-438D-8A0E-18078E1C52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7182" y="1059518"/>
            <a:ext cx="1208202" cy="12744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HTML logo">
            <a:extLst>
              <a:ext uri="{FF2B5EF4-FFF2-40B4-BE49-F238E27FC236}">
                <a16:creationId xmlns:a16="http://schemas.microsoft.com/office/drawing/2014/main" id="{295AFE31-5587-4A61-BEDA-35AD053937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7530" y="1000930"/>
            <a:ext cx="2027087" cy="12633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mage result for mysql logo">
            <a:extLst>
              <a:ext uri="{FF2B5EF4-FFF2-40B4-BE49-F238E27FC236}">
                <a16:creationId xmlns:a16="http://schemas.microsoft.com/office/drawing/2014/main" id="{2968ECC7-1497-428F-9F3A-4ED9BD5F4A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1362" y="4431650"/>
            <a:ext cx="1551640" cy="10746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Image result for python logo">
            <a:extLst>
              <a:ext uri="{FF2B5EF4-FFF2-40B4-BE49-F238E27FC236}">
                <a16:creationId xmlns:a16="http://schemas.microsoft.com/office/drawing/2014/main" id="{9D787552-E0CB-4154-8843-B53A8B2333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93779" y="2698998"/>
            <a:ext cx="1208201" cy="12082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8" descr="Image result for c++ logo">
            <a:extLst>
              <a:ext uri="{FF2B5EF4-FFF2-40B4-BE49-F238E27FC236}">
                <a16:creationId xmlns:a16="http://schemas.microsoft.com/office/drawing/2014/main" id="{DEAA2B44-8C32-44E9-8285-6336A17BBC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62665" y="2753697"/>
            <a:ext cx="973336" cy="10927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sign&#10;&#10;Description automatically generated">
            <a:extLst>
              <a:ext uri="{FF2B5EF4-FFF2-40B4-BE49-F238E27FC236}">
                <a16:creationId xmlns:a16="http://schemas.microsoft.com/office/drawing/2014/main" id="{DD3DA781-7C77-403A-8F5E-5401F1BB43E7}"/>
              </a:ext>
            </a:extLst>
          </p:cNvPr>
          <p:cNvPicPr>
            <a:picLocks noChangeAspect="1"/>
          </p:cNvPicPr>
          <p:nvPr/>
        </p:nvPicPr>
        <p:blipFill>
          <a:blip r:embed="rId11"/>
          <a:stretch>
            <a:fillRect/>
          </a:stretch>
        </p:blipFill>
        <p:spPr>
          <a:xfrm>
            <a:off x="5681568" y="1039591"/>
            <a:ext cx="930317" cy="1314257"/>
          </a:xfrm>
          <a:prstGeom prst="rect">
            <a:avLst/>
          </a:prstGeom>
        </p:spPr>
      </p:pic>
      <p:cxnSp>
        <p:nvCxnSpPr>
          <p:cNvPr id="16" name="Straight Connector 15">
            <a:extLst>
              <a:ext uri="{FF2B5EF4-FFF2-40B4-BE49-F238E27FC236}">
                <a16:creationId xmlns:a16="http://schemas.microsoft.com/office/drawing/2014/main" id="{81B96540-30B3-4CF1-9F68-36822F8F6752}"/>
              </a:ext>
            </a:extLst>
          </p:cNvPr>
          <p:cNvCxnSpPr>
            <a:cxnSpLocks/>
          </p:cNvCxnSpPr>
          <p:nvPr/>
        </p:nvCxnSpPr>
        <p:spPr>
          <a:xfrm>
            <a:off x="1538492" y="2425922"/>
            <a:ext cx="8961120" cy="0"/>
          </a:xfrm>
          <a:prstGeom prst="line">
            <a:avLst/>
          </a:prstGeom>
          <a:ln w="349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CC0F73E-29C5-4C66-B178-FE01340FF15A}"/>
              </a:ext>
            </a:extLst>
          </p:cNvPr>
          <p:cNvCxnSpPr>
            <a:cxnSpLocks/>
          </p:cNvCxnSpPr>
          <p:nvPr/>
        </p:nvCxnSpPr>
        <p:spPr>
          <a:xfrm>
            <a:off x="1550105" y="4180819"/>
            <a:ext cx="8961120" cy="0"/>
          </a:xfrm>
          <a:prstGeom prst="line">
            <a:avLst/>
          </a:prstGeom>
          <a:ln w="34925">
            <a:solidFill>
              <a:srgbClr val="002060"/>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12"/>
          <a:stretch>
            <a:fillRect/>
          </a:stretch>
        </p:blipFill>
        <p:spPr>
          <a:xfrm>
            <a:off x="11353602" y="6003463"/>
            <a:ext cx="443113" cy="491452"/>
          </a:xfrm>
          <a:prstGeom prst="rect">
            <a:avLst/>
          </a:prstGeom>
        </p:spPr>
      </p:pic>
      <p:pic>
        <p:nvPicPr>
          <p:cNvPr id="20" name="Picture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8647" y="6003463"/>
            <a:ext cx="1445324" cy="503119"/>
          </a:xfrm>
          <a:prstGeom prst="rect">
            <a:avLst/>
          </a:prstGeom>
        </p:spPr>
      </p:pic>
      <p:sp>
        <p:nvSpPr>
          <p:cNvPr id="22" name="TextBox 21"/>
          <p:cNvSpPr txBox="1"/>
          <p:nvPr/>
        </p:nvSpPr>
        <p:spPr>
          <a:xfrm>
            <a:off x="359511" y="1512053"/>
            <a:ext cx="1139543" cy="369332"/>
          </a:xfrm>
          <a:prstGeom prst="rect">
            <a:avLst/>
          </a:prstGeom>
          <a:noFill/>
        </p:spPr>
        <p:txBody>
          <a:bodyPr wrap="none" rtlCol="0">
            <a:spAutoFit/>
          </a:bodyPr>
          <a:lstStyle/>
          <a:p>
            <a:r>
              <a:rPr lang="en-US" dirty="0" smtClean="0">
                <a:solidFill>
                  <a:schemeClr val="bg1"/>
                </a:solidFill>
              </a:rPr>
              <a:t>Client Tier</a:t>
            </a:r>
            <a:endParaRPr lang="en-US" dirty="0">
              <a:solidFill>
                <a:schemeClr val="bg1"/>
              </a:solidFill>
            </a:endParaRPr>
          </a:p>
        </p:txBody>
      </p:sp>
      <p:sp>
        <p:nvSpPr>
          <p:cNvPr id="23" name="TextBox 22"/>
          <p:cNvSpPr txBox="1"/>
          <p:nvPr/>
        </p:nvSpPr>
        <p:spPr>
          <a:xfrm>
            <a:off x="351361" y="2899388"/>
            <a:ext cx="1245021" cy="646331"/>
          </a:xfrm>
          <a:prstGeom prst="rect">
            <a:avLst/>
          </a:prstGeom>
          <a:noFill/>
        </p:spPr>
        <p:txBody>
          <a:bodyPr wrap="none" rtlCol="0">
            <a:spAutoFit/>
          </a:bodyPr>
          <a:lstStyle/>
          <a:p>
            <a:r>
              <a:rPr lang="en-US" dirty="0" smtClean="0">
                <a:solidFill>
                  <a:schemeClr val="bg1"/>
                </a:solidFill>
              </a:rPr>
              <a:t>Application</a:t>
            </a:r>
          </a:p>
          <a:p>
            <a:r>
              <a:rPr lang="en-US" dirty="0" smtClean="0">
                <a:solidFill>
                  <a:schemeClr val="bg1"/>
                </a:solidFill>
              </a:rPr>
              <a:t>Tier</a:t>
            </a:r>
            <a:endParaRPr lang="en-US" dirty="0">
              <a:solidFill>
                <a:schemeClr val="bg1"/>
              </a:solidFill>
            </a:endParaRPr>
          </a:p>
        </p:txBody>
      </p:sp>
      <p:sp>
        <p:nvSpPr>
          <p:cNvPr id="24" name="TextBox 23"/>
          <p:cNvSpPr txBox="1"/>
          <p:nvPr/>
        </p:nvSpPr>
        <p:spPr>
          <a:xfrm>
            <a:off x="326390" y="4721772"/>
            <a:ext cx="1034129" cy="369332"/>
          </a:xfrm>
          <a:prstGeom prst="rect">
            <a:avLst/>
          </a:prstGeom>
          <a:noFill/>
        </p:spPr>
        <p:txBody>
          <a:bodyPr wrap="none" rtlCol="0">
            <a:spAutoFit/>
          </a:bodyPr>
          <a:lstStyle/>
          <a:p>
            <a:r>
              <a:rPr lang="en-US" dirty="0" smtClean="0">
                <a:solidFill>
                  <a:schemeClr val="bg1"/>
                </a:solidFill>
              </a:rPr>
              <a:t>Data Tier</a:t>
            </a:r>
            <a:endParaRPr lang="en-US" dirty="0">
              <a:solidFill>
                <a:schemeClr val="bg1"/>
              </a:solidFill>
            </a:endParaRPr>
          </a:p>
        </p:txBody>
      </p:sp>
    </p:spTree>
    <p:extLst>
      <p:ext uri="{BB962C8B-B14F-4D97-AF65-F5344CB8AC3E}">
        <p14:creationId xmlns:p14="http://schemas.microsoft.com/office/powerpoint/2010/main" val="35069586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60524"/>
            <a:ext cx="9144000" cy="2387600"/>
          </a:xfrm>
        </p:spPr>
        <p:txBody>
          <a:bodyPr/>
          <a:lstStyle/>
          <a:p>
            <a:r>
              <a:rPr lang="en-US" b="0" dirty="0" smtClean="0"/>
              <a:t>Application Programming Interfaces</a:t>
            </a:r>
            <a:endParaRPr lang="en-US" dirty="0"/>
          </a:p>
        </p:txBody>
      </p:sp>
      <p:sp>
        <p:nvSpPr>
          <p:cNvPr id="3" name="Subtitle 2"/>
          <p:cNvSpPr>
            <a:spLocks noGrp="1"/>
          </p:cNvSpPr>
          <p:nvPr>
            <p:ph type="subTitle" idx="1"/>
          </p:nvPr>
        </p:nvSpPr>
        <p:spPr>
          <a:xfrm>
            <a:off x="1524000" y="3747564"/>
            <a:ext cx="9144000" cy="1655762"/>
          </a:xfrm>
        </p:spPr>
        <p:txBody>
          <a:bodyPr/>
          <a:lstStyle/>
          <a:p>
            <a:r>
              <a:rPr lang="en-US" dirty="0" smtClean="0"/>
              <a:t>(APIs)</a:t>
            </a:r>
            <a:endParaRPr lang="en-US" dirty="0"/>
          </a:p>
        </p:txBody>
      </p:sp>
      <p:pic>
        <p:nvPicPr>
          <p:cNvPr id="5" name="Picture 4"/>
          <p:cNvPicPr>
            <a:picLocks noChangeAspect="1"/>
          </p:cNvPicPr>
          <p:nvPr/>
        </p:nvPicPr>
        <p:blipFill>
          <a:blip r:embed="rId2"/>
          <a:stretch>
            <a:fillRect/>
          </a:stretch>
        </p:blipFill>
        <p:spPr>
          <a:xfrm>
            <a:off x="11380665" y="6003463"/>
            <a:ext cx="443113" cy="49145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5710" y="6003463"/>
            <a:ext cx="1445324" cy="503119"/>
          </a:xfrm>
          <a:prstGeom prst="rect">
            <a:avLst/>
          </a:prstGeom>
        </p:spPr>
      </p:pic>
    </p:spTree>
    <p:extLst>
      <p:ext uri="{BB962C8B-B14F-4D97-AF65-F5344CB8AC3E}">
        <p14:creationId xmlns:p14="http://schemas.microsoft.com/office/powerpoint/2010/main" val="13257228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Programming Interfaces (APIs)</a:t>
            </a:r>
            <a:endParaRPr lang="en-US" dirty="0"/>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a:xfrm>
            <a:off x="4443046" y="1550928"/>
            <a:ext cx="7110046" cy="4216155"/>
          </a:xfrm>
        </p:spPr>
        <p:txBody>
          <a:bodyPr/>
          <a:lstStyle/>
          <a:p>
            <a:pPr marL="0" indent="0">
              <a:buNone/>
            </a:pPr>
            <a:endParaRPr lang="en-US" sz="3200" dirty="0" smtClean="0"/>
          </a:p>
          <a:p>
            <a:pPr lvl="1"/>
            <a:r>
              <a:rPr lang="en-US" sz="2800" dirty="0" smtClean="0"/>
              <a:t>Acts </a:t>
            </a:r>
            <a:r>
              <a:rPr lang="en-US" sz="2800" dirty="0"/>
              <a:t>as a middleman between any two machines that want to connect with each other for a specified </a:t>
            </a:r>
            <a:r>
              <a:rPr lang="en-US" sz="2800" dirty="0" smtClean="0"/>
              <a:t>task</a:t>
            </a:r>
          </a:p>
          <a:p>
            <a:pPr lvl="1"/>
            <a:endParaRPr lang="en-US" sz="2800" dirty="0" smtClean="0"/>
          </a:p>
          <a:p>
            <a:pPr lvl="1"/>
            <a:endParaRPr lang="en-US" sz="2800" dirty="0"/>
          </a:p>
          <a:p>
            <a:pPr marL="457200" lvl="1" indent="0">
              <a:buNone/>
            </a:pPr>
            <a:endParaRPr lang="en-US" sz="2800" dirty="0" smtClean="0"/>
          </a:p>
          <a:p>
            <a:pPr lvl="1"/>
            <a:endParaRPr lang="en-US" sz="2800" dirty="0"/>
          </a:p>
          <a:p>
            <a:pPr lvl="1"/>
            <a:endParaRPr lang="en-US" sz="2800" dirty="0"/>
          </a:p>
          <a:p>
            <a:pPr lvl="1"/>
            <a:endParaRPr lang="en-US" sz="28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5725" y="3091321"/>
            <a:ext cx="4470103" cy="276402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09" y="2259611"/>
            <a:ext cx="3684123" cy="2456082"/>
          </a:xfrm>
          <a:prstGeom prst="rect">
            <a:avLst/>
          </a:prstGeom>
        </p:spPr>
      </p:pic>
      <p:pic>
        <p:nvPicPr>
          <p:cNvPr id="8" name="Picture 7"/>
          <p:cNvPicPr>
            <a:picLocks noChangeAspect="1"/>
          </p:cNvPicPr>
          <p:nvPr/>
        </p:nvPicPr>
        <p:blipFill>
          <a:blip r:embed="rId5"/>
          <a:stretch>
            <a:fillRect/>
          </a:stretch>
        </p:blipFill>
        <p:spPr>
          <a:xfrm>
            <a:off x="11620294" y="6237216"/>
            <a:ext cx="424561" cy="47087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30391605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31127"/>
            <a:ext cx="9144000" cy="2387600"/>
          </a:xfrm>
        </p:spPr>
        <p:txBody>
          <a:bodyPr/>
          <a:lstStyle/>
          <a:p>
            <a:r>
              <a:rPr lang="en-US" b="0" dirty="0"/>
              <a:t>What </a:t>
            </a:r>
            <a:r>
              <a:rPr lang="en-US" b="0" dirty="0" smtClean="0"/>
              <a:t>Is Software Development</a:t>
            </a:r>
            <a:r>
              <a:rPr lang="en-US" b="0" dirty="0"/>
              <a:t>?</a:t>
            </a:r>
            <a:endParaRPr lang="en-US" dirty="0"/>
          </a:p>
        </p:txBody>
      </p:sp>
      <p:sp>
        <p:nvSpPr>
          <p:cNvPr id="3" name="Subtitle 2"/>
          <p:cNvSpPr>
            <a:spLocks noGrp="1"/>
          </p:cNvSpPr>
          <p:nvPr>
            <p:ph type="subTitle" idx="1"/>
          </p:nvPr>
        </p:nvSpPr>
        <p:spPr/>
        <p:txBody>
          <a:bodyPr/>
          <a:lstStyle/>
          <a:p>
            <a:endParaRPr lang="en-US" dirty="0"/>
          </a:p>
        </p:txBody>
      </p:sp>
      <p:pic>
        <p:nvPicPr>
          <p:cNvPr id="8" name="Picture 7"/>
          <p:cNvPicPr>
            <a:picLocks noChangeAspect="1"/>
          </p:cNvPicPr>
          <p:nvPr/>
        </p:nvPicPr>
        <p:blipFill>
          <a:blip r:embed="rId3"/>
          <a:stretch>
            <a:fillRect/>
          </a:stretch>
        </p:blipFill>
        <p:spPr>
          <a:xfrm>
            <a:off x="11404313" y="5989638"/>
            <a:ext cx="443113" cy="49145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9358" y="5989638"/>
            <a:ext cx="1445324" cy="503119"/>
          </a:xfrm>
          <a:prstGeom prst="rect">
            <a:avLst/>
          </a:prstGeom>
        </p:spPr>
      </p:pic>
    </p:spTree>
    <p:extLst>
      <p:ext uri="{BB962C8B-B14F-4D97-AF65-F5344CB8AC3E}">
        <p14:creationId xmlns:p14="http://schemas.microsoft.com/office/powerpoint/2010/main" val="27312537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APIs</a:t>
            </a:r>
            <a:endParaRPr lang="en-US" dirty="0"/>
          </a:p>
        </p:txBody>
      </p:sp>
      <p:sp>
        <p:nvSpPr>
          <p:cNvPr id="3" name="Text Placeholder 2"/>
          <p:cNvSpPr>
            <a:spLocks noGrp="1"/>
          </p:cNvSpPr>
          <p:nvPr>
            <p:ph type="body" idx="1"/>
          </p:nvPr>
        </p:nvSpPr>
        <p:spPr/>
        <p:txBody>
          <a:bodyPr/>
          <a:lstStyle/>
          <a:p>
            <a:r>
              <a:rPr lang="en-US" dirty="0" smtClean="0"/>
              <a:t>Real world example</a:t>
            </a:r>
            <a:endParaRPr lang="en-US" dirty="0"/>
          </a:p>
        </p:txBody>
      </p:sp>
      <p:sp>
        <p:nvSpPr>
          <p:cNvPr id="4" name="Content Placeholder 3"/>
          <p:cNvSpPr>
            <a:spLocks noGrp="1"/>
          </p:cNvSpPr>
          <p:nvPr>
            <p:ph sz="half" idx="2"/>
          </p:nvPr>
        </p:nvSpPr>
        <p:spPr>
          <a:xfrm>
            <a:off x="4443046" y="1379574"/>
            <a:ext cx="7110046" cy="4216155"/>
          </a:xfrm>
        </p:spPr>
        <p:txBody>
          <a:bodyPr/>
          <a:lstStyle/>
          <a:p>
            <a:pPr marL="0" indent="0">
              <a:buNone/>
            </a:pPr>
            <a:endParaRPr lang="en-US" sz="3200" dirty="0" smtClean="0"/>
          </a:p>
          <a:p>
            <a:pPr lvl="1"/>
            <a:endParaRPr lang="en-US" sz="2800" dirty="0" smtClean="0"/>
          </a:p>
          <a:p>
            <a:pPr lvl="1"/>
            <a:r>
              <a:rPr lang="en-US" sz="2800" dirty="0" smtClean="0"/>
              <a:t>Sign into Facebook from your phone</a:t>
            </a:r>
          </a:p>
          <a:p>
            <a:pPr lvl="1"/>
            <a:endParaRPr lang="en-US" sz="2800" dirty="0"/>
          </a:p>
          <a:p>
            <a:pPr lvl="1"/>
            <a:r>
              <a:rPr lang="en-US" sz="2800" dirty="0" smtClean="0"/>
              <a:t>Mobile app calls API to retrieve your account &amp; credentials</a:t>
            </a:r>
          </a:p>
          <a:p>
            <a:pPr lvl="1"/>
            <a:endParaRPr lang="en-US" sz="2800" dirty="0"/>
          </a:p>
          <a:p>
            <a:pPr lvl="1"/>
            <a:r>
              <a:rPr lang="en-US" sz="2800" dirty="0" smtClean="0"/>
              <a:t>Facebooks access information from server and returns data to the mobile app</a:t>
            </a:r>
            <a:endParaRPr lang="en-US" sz="2800" dirty="0"/>
          </a:p>
          <a:p>
            <a:pPr marL="457200" lvl="1" indent="0">
              <a:buNone/>
            </a:pPr>
            <a:endParaRPr lang="en-US" sz="2800" dirty="0" smtClean="0"/>
          </a:p>
          <a:p>
            <a:pPr lvl="1"/>
            <a:endParaRPr lang="en-US" sz="2800" dirty="0"/>
          </a:p>
          <a:p>
            <a:pPr lvl="1"/>
            <a:endParaRPr lang="en-US" sz="2800" dirty="0"/>
          </a:p>
          <a:p>
            <a:pPr lvl="1"/>
            <a:endParaRPr lang="en-US" sz="28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9" y="2259611"/>
            <a:ext cx="3684123" cy="2456082"/>
          </a:xfrm>
          <a:prstGeom prst="rect">
            <a:avLst/>
          </a:prstGeom>
        </p:spPr>
      </p:pic>
      <p:pic>
        <p:nvPicPr>
          <p:cNvPr id="8" name="Picture 7"/>
          <p:cNvPicPr>
            <a:picLocks noChangeAspect="1"/>
          </p:cNvPicPr>
          <p:nvPr/>
        </p:nvPicPr>
        <p:blipFill>
          <a:blip r:embed="rId4"/>
          <a:stretch>
            <a:fillRect/>
          </a:stretch>
        </p:blipFill>
        <p:spPr>
          <a:xfrm>
            <a:off x="11620294" y="6237216"/>
            <a:ext cx="424561" cy="47087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25703872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APIs</a:t>
            </a:r>
            <a:endParaRPr lang="en-US" dirty="0"/>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a:xfrm>
            <a:off x="4443046" y="1111498"/>
            <a:ext cx="7110046" cy="4216155"/>
          </a:xfrm>
        </p:spPr>
        <p:txBody>
          <a:bodyPr/>
          <a:lstStyle/>
          <a:p>
            <a:pPr marL="0" indent="0">
              <a:buNone/>
            </a:pPr>
            <a:endParaRPr lang="en-US" sz="3200" dirty="0" smtClean="0"/>
          </a:p>
          <a:p>
            <a:pPr lvl="1"/>
            <a:endParaRPr lang="en-US" sz="2800" dirty="0" smtClean="0"/>
          </a:p>
          <a:p>
            <a:pPr lvl="1"/>
            <a:r>
              <a:rPr lang="en-US" sz="2800" dirty="0" smtClean="0"/>
              <a:t>Purpose </a:t>
            </a:r>
            <a:r>
              <a:rPr lang="en-US" sz="2800" dirty="0"/>
              <a:t>– Separation of concerns. Application &amp; presentation layer can change independently of each </a:t>
            </a:r>
            <a:r>
              <a:rPr lang="en-US" sz="2800" dirty="0" smtClean="0"/>
              <a:t>other</a:t>
            </a:r>
          </a:p>
          <a:p>
            <a:pPr marL="457200" lvl="1" indent="0">
              <a:buNone/>
            </a:pPr>
            <a:endParaRPr lang="en-US" sz="2800" dirty="0" smtClean="0"/>
          </a:p>
          <a:p>
            <a:pPr lvl="1"/>
            <a:r>
              <a:rPr lang="en-US" sz="2800" dirty="0" smtClean="0"/>
              <a:t>Benefit – Reduce code changes &amp; the risk of unnecessary bugs</a:t>
            </a:r>
          </a:p>
          <a:p>
            <a:pPr lvl="1"/>
            <a:endParaRPr lang="en-US" sz="2800" dirty="0"/>
          </a:p>
          <a:p>
            <a:pPr marL="457200" lvl="1" indent="0">
              <a:buNone/>
            </a:pPr>
            <a:endParaRPr lang="en-US" sz="2800" dirty="0" smtClean="0"/>
          </a:p>
          <a:p>
            <a:pPr lvl="1"/>
            <a:endParaRPr lang="en-US" sz="2800" dirty="0"/>
          </a:p>
          <a:p>
            <a:pPr lvl="1"/>
            <a:endParaRPr lang="en-US" sz="2800" dirty="0"/>
          </a:p>
          <a:p>
            <a:pPr lvl="1"/>
            <a:endParaRPr lang="en-US" sz="28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9" y="2259611"/>
            <a:ext cx="3684123" cy="2456082"/>
          </a:xfrm>
          <a:prstGeom prst="rect">
            <a:avLst/>
          </a:prstGeom>
        </p:spPr>
      </p:pic>
      <p:pic>
        <p:nvPicPr>
          <p:cNvPr id="8" name="Picture 7"/>
          <p:cNvPicPr>
            <a:picLocks noChangeAspect="1"/>
          </p:cNvPicPr>
          <p:nvPr/>
        </p:nvPicPr>
        <p:blipFill>
          <a:blip r:embed="rId4"/>
          <a:stretch>
            <a:fillRect/>
          </a:stretch>
        </p:blipFill>
        <p:spPr>
          <a:xfrm>
            <a:off x="11620294" y="6237216"/>
            <a:ext cx="424561" cy="47087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6224550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60524"/>
            <a:ext cx="9144000" cy="2387600"/>
          </a:xfrm>
        </p:spPr>
        <p:txBody>
          <a:bodyPr/>
          <a:lstStyle/>
          <a:p>
            <a:r>
              <a:rPr lang="en-US" b="0" dirty="0" smtClean="0"/>
              <a:t>Developer Terminology</a:t>
            </a:r>
            <a:endParaRPr lang="en-US" dirty="0"/>
          </a:p>
        </p:txBody>
      </p:sp>
      <p:sp>
        <p:nvSpPr>
          <p:cNvPr id="3" name="Subtitle 2"/>
          <p:cNvSpPr>
            <a:spLocks noGrp="1"/>
          </p:cNvSpPr>
          <p:nvPr>
            <p:ph type="subTitle" idx="1"/>
          </p:nvPr>
        </p:nvSpPr>
        <p:spPr>
          <a:xfrm>
            <a:off x="1524000" y="3747564"/>
            <a:ext cx="9144000" cy="1655762"/>
          </a:xfrm>
        </p:spPr>
        <p:txBody>
          <a:bodyPr/>
          <a:lstStyle/>
          <a:p>
            <a:endParaRPr lang="en-US" dirty="0"/>
          </a:p>
        </p:txBody>
      </p:sp>
      <p:pic>
        <p:nvPicPr>
          <p:cNvPr id="5" name="Picture 4"/>
          <p:cNvPicPr>
            <a:picLocks noChangeAspect="1"/>
          </p:cNvPicPr>
          <p:nvPr/>
        </p:nvPicPr>
        <p:blipFill>
          <a:blip r:embed="rId3"/>
          <a:stretch>
            <a:fillRect/>
          </a:stretch>
        </p:blipFill>
        <p:spPr>
          <a:xfrm>
            <a:off x="11388547" y="6011347"/>
            <a:ext cx="443113" cy="49145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3592" y="6011347"/>
            <a:ext cx="1445324" cy="503119"/>
          </a:xfrm>
          <a:prstGeom prst="rect">
            <a:avLst/>
          </a:prstGeom>
        </p:spPr>
      </p:pic>
    </p:spTree>
    <p:extLst>
      <p:ext uri="{BB962C8B-B14F-4D97-AF65-F5344CB8AC3E}">
        <p14:creationId xmlns:p14="http://schemas.microsoft.com/office/powerpoint/2010/main" val="24586913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Terminology</a:t>
            </a:r>
            <a:endParaRPr lang="en-US" dirty="0"/>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a:xfrm>
            <a:off x="4487761" y="1371019"/>
            <a:ext cx="7110046" cy="4216155"/>
          </a:xfrm>
        </p:spPr>
        <p:txBody>
          <a:bodyPr/>
          <a:lstStyle/>
          <a:p>
            <a:pPr marL="0" indent="0">
              <a:buNone/>
            </a:pPr>
            <a:endParaRPr lang="en-US" sz="3200" dirty="0" smtClean="0"/>
          </a:p>
          <a:p>
            <a:pPr lvl="1"/>
            <a:r>
              <a:rPr lang="en-US" sz="2800" dirty="0" smtClean="0"/>
              <a:t>Front-end vs Back-end</a:t>
            </a:r>
          </a:p>
          <a:p>
            <a:pPr marL="457200" lvl="1" indent="0">
              <a:buNone/>
            </a:pPr>
            <a:endParaRPr lang="en-US" sz="2800" dirty="0" smtClean="0"/>
          </a:p>
          <a:p>
            <a:pPr lvl="1"/>
            <a:endParaRPr lang="en-US" sz="2800" dirty="0"/>
          </a:p>
          <a:p>
            <a:pPr marL="457200" lvl="1" indent="0">
              <a:buNone/>
            </a:pPr>
            <a:endParaRPr lang="en-US" sz="2800" dirty="0" smtClean="0"/>
          </a:p>
          <a:p>
            <a:pPr lvl="1"/>
            <a:endParaRPr lang="en-US" sz="2800" dirty="0"/>
          </a:p>
          <a:p>
            <a:pPr lvl="1"/>
            <a:endParaRPr lang="en-US" sz="2800" dirty="0"/>
          </a:p>
          <a:p>
            <a:pPr lvl="1"/>
            <a:endParaRPr lang="en-US" sz="28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79" y="2333295"/>
            <a:ext cx="3741683" cy="210469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9382" y="2767860"/>
            <a:ext cx="6317374" cy="2853901"/>
          </a:xfrm>
          <a:prstGeom prst="rect">
            <a:avLst/>
          </a:prstGeom>
        </p:spPr>
      </p:pic>
      <p:pic>
        <p:nvPicPr>
          <p:cNvPr id="13" name="Picture 12"/>
          <p:cNvPicPr>
            <a:picLocks noChangeAspect="1"/>
          </p:cNvPicPr>
          <p:nvPr/>
        </p:nvPicPr>
        <p:blipFill>
          <a:blip r:embed="rId5"/>
          <a:stretch>
            <a:fillRect/>
          </a:stretch>
        </p:blipFill>
        <p:spPr>
          <a:xfrm>
            <a:off x="11620294" y="6237216"/>
            <a:ext cx="424561" cy="470876"/>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30521147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Terminology</a:t>
            </a:r>
            <a:endParaRPr lang="en-US" dirty="0"/>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a:xfrm>
            <a:off x="4487761" y="1371019"/>
            <a:ext cx="7110046" cy="4216155"/>
          </a:xfrm>
        </p:spPr>
        <p:txBody>
          <a:bodyPr/>
          <a:lstStyle/>
          <a:p>
            <a:pPr marL="457200" lvl="1" indent="0">
              <a:buNone/>
            </a:pPr>
            <a:endParaRPr lang="en-US" sz="2800" dirty="0" smtClean="0"/>
          </a:p>
          <a:p>
            <a:pPr lvl="1"/>
            <a:r>
              <a:rPr lang="en-US" sz="2800" dirty="0" smtClean="0"/>
              <a:t>Full stack developers</a:t>
            </a:r>
          </a:p>
          <a:p>
            <a:pPr lvl="1"/>
            <a:endParaRPr lang="en-US" sz="2800" dirty="0" smtClean="0"/>
          </a:p>
          <a:p>
            <a:pPr lvl="1"/>
            <a:endParaRPr lang="en-US" sz="2800" dirty="0"/>
          </a:p>
          <a:p>
            <a:pPr marL="457200" lvl="1" indent="0">
              <a:buNone/>
            </a:pPr>
            <a:endParaRPr lang="en-US" sz="2800" dirty="0" smtClean="0"/>
          </a:p>
          <a:p>
            <a:pPr lvl="1"/>
            <a:endParaRPr lang="en-US" sz="2800" dirty="0"/>
          </a:p>
          <a:p>
            <a:pPr lvl="1"/>
            <a:endParaRPr lang="en-US" sz="2800" dirty="0"/>
          </a:p>
          <a:p>
            <a:pPr lvl="1"/>
            <a:endParaRPr lang="en-US" sz="2800"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21715"/>
          <a:stretch/>
        </p:blipFill>
        <p:spPr>
          <a:xfrm>
            <a:off x="5544722" y="2272553"/>
            <a:ext cx="4287786" cy="354344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79" y="2333295"/>
            <a:ext cx="3741683" cy="2104697"/>
          </a:xfrm>
          <a:prstGeom prst="rect">
            <a:avLst/>
          </a:prstGeom>
        </p:spPr>
      </p:pic>
      <p:pic>
        <p:nvPicPr>
          <p:cNvPr id="9" name="Picture 8"/>
          <p:cNvPicPr>
            <a:picLocks noChangeAspect="1"/>
          </p:cNvPicPr>
          <p:nvPr/>
        </p:nvPicPr>
        <p:blipFill>
          <a:blip r:embed="rId5"/>
          <a:stretch>
            <a:fillRect/>
          </a:stretch>
        </p:blipFill>
        <p:spPr>
          <a:xfrm>
            <a:off x="11620294" y="6237216"/>
            <a:ext cx="424561" cy="47087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1790758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Terminology</a:t>
            </a:r>
            <a:endParaRPr lang="en-US" dirty="0"/>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a:xfrm>
            <a:off x="4487761" y="1371019"/>
            <a:ext cx="7110046" cy="4216155"/>
          </a:xfrm>
        </p:spPr>
        <p:txBody>
          <a:bodyPr/>
          <a:lstStyle/>
          <a:p>
            <a:pPr marL="457200" lvl="1" indent="0">
              <a:buNone/>
            </a:pPr>
            <a:endParaRPr lang="en-US" sz="2800" dirty="0"/>
          </a:p>
          <a:p>
            <a:pPr lvl="1"/>
            <a:r>
              <a:rPr lang="en-US" sz="2800" dirty="0" smtClean="0"/>
              <a:t>Algorithm</a:t>
            </a:r>
          </a:p>
          <a:p>
            <a:pPr marL="457200" lvl="1" indent="0">
              <a:buNone/>
            </a:pPr>
            <a:endParaRPr lang="en-US" sz="2800" dirty="0"/>
          </a:p>
          <a:p>
            <a:pPr marL="457200" lvl="1" indent="0">
              <a:buNone/>
            </a:pPr>
            <a:endParaRPr lang="en-US" sz="2800" dirty="0" smtClean="0"/>
          </a:p>
          <a:p>
            <a:pPr lvl="1"/>
            <a:endParaRPr lang="en-US" sz="2800" dirty="0"/>
          </a:p>
          <a:p>
            <a:pPr lvl="1"/>
            <a:endParaRPr lang="en-US" sz="2800" dirty="0"/>
          </a:p>
          <a:p>
            <a:pPr lvl="1"/>
            <a:endParaRPr lang="en-US" sz="28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05" t="28475" r="2263" b="11308"/>
          <a:stretch/>
        </p:blipFill>
        <p:spPr>
          <a:xfrm>
            <a:off x="4225548" y="2796897"/>
            <a:ext cx="7634471" cy="301909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79" y="2333295"/>
            <a:ext cx="3741683" cy="2104697"/>
          </a:xfrm>
          <a:prstGeom prst="rect">
            <a:avLst/>
          </a:prstGeom>
        </p:spPr>
      </p:pic>
      <p:pic>
        <p:nvPicPr>
          <p:cNvPr id="9" name="Picture 8"/>
          <p:cNvPicPr>
            <a:picLocks noChangeAspect="1"/>
          </p:cNvPicPr>
          <p:nvPr/>
        </p:nvPicPr>
        <p:blipFill>
          <a:blip r:embed="rId5"/>
          <a:stretch>
            <a:fillRect/>
          </a:stretch>
        </p:blipFill>
        <p:spPr>
          <a:xfrm>
            <a:off x="11620294" y="6237216"/>
            <a:ext cx="424561" cy="47087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1214764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Terminology</a:t>
            </a:r>
            <a:endParaRPr lang="en-US" dirty="0"/>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a:xfrm>
            <a:off x="4487761" y="1371019"/>
            <a:ext cx="7110046" cy="4216155"/>
          </a:xfrm>
        </p:spPr>
        <p:txBody>
          <a:bodyPr/>
          <a:lstStyle/>
          <a:p>
            <a:pPr marL="457200" lvl="1" indent="0">
              <a:buNone/>
            </a:pPr>
            <a:endParaRPr lang="en-US" sz="2800" dirty="0"/>
          </a:p>
          <a:p>
            <a:pPr lvl="1"/>
            <a:r>
              <a:rPr lang="en-US" sz="2800" dirty="0" smtClean="0"/>
              <a:t>Database</a:t>
            </a:r>
          </a:p>
          <a:p>
            <a:pPr marL="457200" lvl="1" indent="0">
              <a:buNone/>
            </a:pPr>
            <a:endParaRPr lang="en-US" sz="2800" dirty="0"/>
          </a:p>
          <a:p>
            <a:pPr marL="457200" lvl="1" indent="0">
              <a:buNone/>
            </a:pPr>
            <a:endParaRPr lang="en-US" sz="2800" dirty="0" smtClean="0"/>
          </a:p>
          <a:p>
            <a:pPr lvl="1"/>
            <a:endParaRPr lang="en-US" sz="2800" dirty="0"/>
          </a:p>
          <a:p>
            <a:pPr lvl="1"/>
            <a:endParaRPr lang="en-US" sz="2800" dirty="0"/>
          </a:p>
          <a:p>
            <a:pPr lvl="1"/>
            <a:endParaRPr lang="en-US" sz="2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2035" y="2525715"/>
            <a:ext cx="5178972" cy="277611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79" y="2333295"/>
            <a:ext cx="3741683" cy="2104697"/>
          </a:xfrm>
          <a:prstGeom prst="rect">
            <a:avLst/>
          </a:prstGeom>
        </p:spPr>
      </p:pic>
      <p:pic>
        <p:nvPicPr>
          <p:cNvPr id="10" name="Picture 9"/>
          <p:cNvPicPr>
            <a:picLocks noChangeAspect="1"/>
          </p:cNvPicPr>
          <p:nvPr/>
        </p:nvPicPr>
        <p:blipFill>
          <a:blip r:embed="rId5"/>
          <a:stretch>
            <a:fillRect/>
          </a:stretch>
        </p:blipFill>
        <p:spPr>
          <a:xfrm>
            <a:off x="11620294" y="6237216"/>
            <a:ext cx="424561" cy="470876"/>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36595161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Terminology</a:t>
            </a:r>
            <a:endParaRPr lang="en-US" dirty="0"/>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a:xfrm>
            <a:off x="4487761" y="1371019"/>
            <a:ext cx="7110046" cy="4216155"/>
          </a:xfrm>
        </p:spPr>
        <p:txBody>
          <a:bodyPr/>
          <a:lstStyle/>
          <a:p>
            <a:pPr marL="457200" lvl="1" indent="0">
              <a:buNone/>
            </a:pPr>
            <a:endParaRPr lang="en-US" sz="2800" dirty="0" smtClean="0"/>
          </a:p>
          <a:p>
            <a:pPr lvl="1"/>
            <a:r>
              <a:rPr lang="en-US" sz="2800" dirty="0" smtClean="0"/>
              <a:t>Framework vs language</a:t>
            </a:r>
          </a:p>
          <a:p>
            <a:pPr marL="457200" lvl="1" indent="0">
              <a:buNone/>
            </a:pPr>
            <a:endParaRPr lang="en-US" sz="2800" dirty="0"/>
          </a:p>
          <a:p>
            <a:pPr marL="457200" lvl="1" indent="0">
              <a:buNone/>
            </a:pPr>
            <a:endParaRPr lang="en-US" sz="2800" dirty="0" smtClean="0"/>
          </a:p>
          <a:p>
            <a:pPr lvl="1"/>
            <a:endParaRPr lang="en-US" sz="2800" dirty="0"/>
          </a:p>
          <a:p>
            <a:pPr lvl="1"/>
            <a:endParaRPr lang="en-US" sz="2800" dirty="0"/>
          </a:p>
          <a:p>
            <a:pPr lvl="1"/>
            <a:endParaRPr lang="en-US" sz="2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892" y="2507754"/>
            <a:ext cx="5625818" cy="2916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79" y="2333295"/>
            <a:ext cx="3741683" cy="2104697"/>
          </a:xfrm>
          <a:prstGeom prst="rect">
            <a:avLst/>
          </a:prstGeom>
        </p:spPr>
      </p:pic>
      <p:pic>
        <p:nvPicPr>
          <p:cNvPr id="12" name="Picture 11"/>
          <p:cNvPicPr>
            <a:picLocks noChangeAspect="1"/>
          </p:cNvPicPr>
          <p:nvPr/>
        </p:nvPicPr>
        <p:blipFill>
          <a:blip r:embed="rId5"/>
          <a:stretch>
            <a:fillRect/>
          </a:stretch>
        </p:blipFill>
        <p:spPr>
          <a:xfrm>
            <a:off x="11620294" y="6237216"/>
            <a:ext cx="424561" cy="470876"/>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39368692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Terminology</a:t>
            </a:r>
            <a:endParaRPr lang="en-US" dirty="0"/>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a:xfrm>
            <a:off x="4487761" y="1371019"/>
            <a:ext cx="7110046" cy="4216155"/>
          </a:xfrm>
        </p:spPr>
        <p:txBody>
          <a:bodyPr/>
          <a:lstStyle/>
          <a:p>
            <a:pPr marL="457200" lvl="1" indent="0">
              <a:buNone/>
            </a:pPr>
            <a:endParaRPr lang="en-US" sz="2800" dirty="0"/>
          </a:p>
          <a:p>
            <a:pPr lvl="1"/>
            <a:r>
              <a:rPr lang="en-US" sz="2800" dirty="0" smtClean="0"/>
              <a:t>Integrated Development Environment (IDE) </a:t>
            </a:r>
            <a:r>
              <a:rPr lang="en-US" sz="2800" dirty="0" smtClean="0"/>
              <a:t>vs text editor</a:t>
            </a:r>
          </a:p>
          <a:p>
            <a:pPr lvl="1"/>
            <a:endParaRPr lang="en-US" sz="2800" dirty="0"/>
          </a:p>
          <a:p>
            <a:pPr marL="457200" lvl="1" indent="0">
              <a:buNone/>
            </a:pPr>
            <a:endParaRPr lang="en-US" sz="2800" dirty="0" smtClean="0"/>
          </a:p>
          <a:p>
            <a:pPr lvl="1"/>
            <a:endParaRPr lang="en-US" sz="2800" dirty="0"/>
          </a:p>
          <a:p>
            <a:pPr lvl="1"/>
            <a:endParaRPr lang="en-US" sz="2800" dirty="0"/>
          </a:p>
          <a:p>
            <a:pPr lvl="1"/>
            <a:endParaRPr lang="en-US" sz="2800"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5710"/>
          <a:stretch/>
        </p:blipFill>
        <p:spPr>
          <a:xfrm>
            <a:off x="5785893" y="2791978"/>
            <a:ext cx="4311921" cy="282978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79" y="2333295"/>
            <a:ext cx="3741683" cy="2104697"/>
          </a:xfrm>
          <a:prstGeom prst="rect">
            <a:avLst/>
          </a:prstGeom>
        </p:spPr>
      </p:pic>
      <p:pic>
        <p:nvPicPr>
          <p:cNvPr id="11" name="Picture 10"/>
          <p:cNvPicPr>
            <a:picLocks noChangeAspect="1"/>
          </p:cNvPicPr>
          <p:nvPr/>
        </p:nvPicPr>
        <p:blipFill>
          <a:blip r:embed="rId5"/>
          <a:stretch>
            <a:fillRect/>
          </a:stretch>
        </p:blipFill>
        <p:spPr>
          <a:xfrm>
            <a:off x="11620294" y="6237216"/>
            <a:ext cx="424561" cy="470876"/>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3836524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60524"/>
            <a:ext cx="9144000" cy="2387600"/>
          </a:xfrm>
        </p:spPr>
        <p:txBody>
          <a:bodyPr/>
          <a:lstStyle/>
          <a:p>
            <a:r>
              <a:rPr lang="en-US" b="0" dirty="0" smtClean="0"/>
              <a:t>Basic Building Blocks</a:t>
            </a:r>
            <a:endParaRPr lang="en-US" dirty="0"/>
          </a:p>
        </p:txBody>
      </p:sp>
      <p:sp>
        <p:nvSpPr>
          <p:cNvPr id="3" name="Subtitle 2"/>
          <p:cNvSpPr>
            <a:spLocks noGrp="1"/>
          </p:cNvSpPr>
          <p:nvPr>
            <p:ph type="subTitle" idx="1"/>
          </p:nvPr>
        </p:nvSpPr>
        <p:spPr>
          <a:xfrm>
            <a:off x="1524000" y="3747564"/>
            <a:ext cx="9144000" cy="1655762"/>
          </a:xfrm>
        </p:spPr>
        <p:txBody>
          <a:bodyPr/>
          <a:lstStyle/>
          <a:p>
            <a:endParaRPr lang="en-US" dirty="0"/>
          </a:p>
        </p:txBody>
      </p:sp>
      <p:pic>
        <p:nvPicPr>
          <p:cNvPr id="5" name="Picture 4"/>
          <p:cNvPicPr>
            <a:picLocks noChangeAspect="1"/>
          </p:cNvPicPr>
          <p:nvPr/>
        </p:nvPicPr>
        <p:blipFill>
          <a:blip r:embed="rId2"/>
          <a:stretch>
            <a:fillRect/>
          </a:stretch>
        </p:blipFill>
        <p:spPr>
          <a:xfrm>
            <a:off x="11357017" y="6003464"/>
            <a:ext cx="443113" cy="49145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2062" y="6003464"/>
            <a:ext cx="1445324" cy="503119"/>
          </a:xfrm>
          <a:prstGeom prst="rect">
            <a:avLst/>
          </a:prstGeom>
        </p:spPr>
      </p:pic>
    </p:spTree>
    <p:extLst>
      <p:ext uri="{BB962C8B-B14F-4D97-AF65-F5344CB8AC3E}">
        <p14:creationId xmlns:p14="http://schemas.microsoft.com/office/powerpoint/2010/main" val="30068960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Software Development?</a:t>
            </a:r>
            <a:endParaRPr lang="en-US" dirty="0"/>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a:xfrm>
            <a:off x="4453067" y="1893243"/>
            <a:ext cx="7110046" cy="4216155"/>
          </a:xfrm>
        </p:spPr>
        <p:txBody>
          <a:bodyPr/>
          <a:lstStyle/>
          <a:p>
            <a:pPr marL="0" indent="0">
              <a:buNone/>
            </a:pPr>
            <a:endParaRPr lang="en-US" sz="3200" dirty="0" smtClean="0"/>
          </a:p>
          <a:p>
            <a:pPr lvl="1"/>
            <a:r>
              <a:rPr lang="en-US" sz="2800" dirty="0" smtClean="0"/>
              <a:t>Software – set of instructions or programs</a:t>
            </a:r>
          </a:p>
          <a:p>
            <a:pPr marL="457200" lvl="1" indent="0">
              <a:buNone/>
            </a:pPr>
            <a:endParaRPr lang="en-US" sz="2800" dirty="0" smtClean="0"/>
          </a:p>
          <a:p>
            <a:pPr lvl="1"/>
            <a:r>
              <a:rPr lang="en-US" sz="2800" dirty="0" smtClean="0"/>
              <a:t>Software development – computer science activities dedicated to creating, designing &amp; supporting software</a:t>
            </a:r>
          </a:p>
          <a:p>
            <a:pPr lvl="1"/>
            <a:endParaRPr lang="en-US" sz="2800" dirty="0"/>
          </a:p>
          <a:p>
            <a:pPr lvl="1"/>
            <a:r>
              <a:rPr lang="en-US" sz="2800" dirty="0" smtClean="0"/>
              <a:t>Software developer – implements software development through a coding language &amp; employs testing &amp; maintenance of software</a:t>
            </a:r>
            <a:endParaRPr lang="en-US" sz="2800" dirty="0"/>
          </a:p>
        </p:txBody>
      </p:sp>
      <p:pic>
        <p:nvPicPr>
          <p:cNvPr id="13" name="Picture 12"/>
          <p:cNvPicPr>
            <a:picLocks noChangeAspect="1"/>
          </p:cNvPicPr>
          <p:nvPr/>
        </p:nvPicPr>
        <p:blipFill>
          <a:blip r:embed="rId3"/>
          <a:stretch>
            <a:fillRect/>
          </a:stretch>
        </p:blipFill>
        <p:spPr>
          <a:xfrm>
            <a:off x="0" y="1434051"/>
            <a:ext cx="3858126" cy="3858126"/>
          </a:xfrm>
          <a:prstGeom prst="rect">
            <a:avLst/>
          </a:prstGeom>
        </p:spPr>
      </p:pic>
      <p:pic>
        <p:nvPicPr>
          <p:cNvPr id="14" name="Picture 13"/>
          <p:cNvPicPr>
            <a:picLocks noChangeAspect="1"/>
          </p:cNvPicPr>
          <p:nvPr/>
        </p:nvPicPr>
        <p:blipFill>
          <a:blip r:embed="rId4"/>
          <a:stretch>
            <a:fillRect/>
          </a:stretch>
        </p:blipFill>
        <p:spPr>
          <a:xfrm>
            <a:off x="369294" y="3248814"/>
            <a:ext cx="2933700" cy="228600"/>
          </a:xfrm>
          <a:prstGeom prst="rect">
            <a:avLst/>
          </a:prstGeom>
        </p:spPr>
      </p:pic>
      <p:pic>
        <p:nvPicPr>
          <p:cNvPr id="8" name="Picture 7"/>
          <p:cNvPicPr>
            <a:picLocks noChangeAspect="1"/>
          </p:cNvPicPr>
          <p:nvPr/>
        </p:nvPicPr>
        <p:blipFill>
          <a:blip r:embed="rId5"/>
          <a:stretch>
            <a:fillRect/>
          </a:stretch>
        </p:blipFill>
        <p:spPr>
          <a:xfrm>
            <a:off x="11620294" y="6237216"/>
            <a:ext cx="424561" cy="47087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11149182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Building Blocks</a:t>
            </a:r>
          </a:p>
        </p:txBody>
      </p:sp>
      <p:sp>
        <p:nvSpPr>
          <p:cNvPr id="3" name="Text Placeholder 2"/>
          <p:cNvSpPr>
            <a:spLocks noGrp="1"/>
          </p:cNvSpPr>
          <p:nvPr>
            <p:ph type="body" idx="1"/>
          </p:nvPr>
        </p:nvSpPr>
        <p:spPr/>
        <p:txBody>
          <a:bodyPr/>
          <a:lstStyle/>
          <a:p>
            <a:r>
              <a:rPr lang="en-US" dirty="0" smtClean="0"/>
              <a:t>Variables</a:t>
            </a:r>
            <a:r>
              <a:rPr lang="en-US" dirty="0"/>
              <a:t> </a:t>
            </a:r>
            <a:r>
              <a:rPr lang="en-US" dirty="0" smtClean="0"/>
              <a:t>&amp; </a:t>
            </a:r>
            <a:r>
              <a:rPr lang="en-US" dirty="0" smtClean="0"/>
              <a:t>Functions</a:t>
            </a:r>
            <a:endParaRPr lang="en-US" dirty="0"/>
          </a:p>
        </p:txBody>
      </p:sp>
      <p:sp>
        <p:nvSpPr>
          <p:cNvPr id="4" name="Content Placeholder 3"/>
          <p:cNvSpPr>
            <a:spLocks noGrp="1"/>
          </p:cNvSpPr>
          <p:nvPr>
            <p:ph sz="half" idx="2"/>
          </p:nvPr>
        </p:nvSpPr>
        <p:spPr>
          <a:xfrm>
            <a:off x="4443046" y="1715932"/>
            <a:ext cx="7110046" cy="4216155"/>
          </a:xfrm>
        </p:spPr>
        <p:txBody>
          <a:bodyPr/>
          <a:lstStyle/>
          <a:p>
            <a:pPr marL="0" indent="0">
              <a:buNone/>
            </a:pPr>
            <a:endParaRPr lang="en-US" sz="3200" dirty="0" smtClean="0"/>
          </a:p>
          <a:p>
            <a:pPr lvl="1"/>
            <a:endParaRPr lang="en-US" sz="2800" dirty="0"/>
          </a:p>
          <a:p>
            <a:pPr marL="457200" lvl="1" indent="0">
              <a:buNone/>
            </a:pPr>
            <a:endParaRPr lang="en-US" sz="2800" dirty="0" smtClean="0"/>
          </a:p>
          <a:p>
            <a:pPr lvl="1"/>
            <a:endParaRPr lang="en-US" sz="2800" dirty="0"/>
          </a:p>
          <a:p>
            <a:pPr lvl="1"/>
            <a:endParaRPr lang="en-US" sz="2800" dirty="0"/>
          </a:p>
          <a:p>
            <a:pPr lvl="1"/>
            <a:endParaRPr lang="en-US" sz="2800" dirty="0"/>
          </a:p>
        </p:txBody>
      </p:sp>
      <p:grpSp>
        <p:nvGrpSpPr>
          <p:cNvPr id="37" name="Group 36">
            <a:extLst>
              <a:ext uri="{FF2B5EF4-FFF2-40B4-BE49-F238E27FC236}">
                <a16:creationId xmlns:a16="http://schemas.microsoft.com/office/drawing/2014/main" id="{E4FBAAE6-3EEB-42C6-AA3F-AB142339EF90}"/>
              </a:ext>
            </a:extLst>
          </p:cNvPr>
          <p:cNvGrpSpPr/>
          <p:nvPr/>
        </p:nvGrpSpPr>
        <p:grpSpPr>
          <a:xfrm>
            <a:off x="4393721" y="2126507"/>
            <a:ext cx="7107919" cy="3573180"/>
            <a:chOff x="2319617" y="1819668"/>
            <a:chExt cx="6314313" cy="3186370"/>
          </a:xfrm>
        </p:grpSpPr>
        <p:sp>
          <p:nvSpPr>
            <p:cNvPr id="38" name="Rectangle: Rounded Corners 3">
              <a:extLst>
                <a:ext uri="{FF2B5EF4-FFF2-40B4-BE49-F238E27FC236}">
                  <a16:creationId xmlns:a16="http://schemas.microsoft.com/office/drawing/2014/main" id="{031519CE-B7A7-4DB9-92B7-ACE85F85A83A}"/>
                </a:ext>
              </a:extLst>
            </p:cNvPr>
            <p:cNvSpPr/>
            <p:nvPr/>
          </p:nvSpPr>
          <p:spPr>
            <a:xfrm>
              <a:off x="2319617" y="1819668"/>
              <a:ext cx="6246513" cy="3186370"/>
            </a:xfrm>
            <a:prstGeom prst="roundRect">
              <a:avLst/>
            </a:prstGeom>
            <a:solidFill>
              <a:sysClr val="window" lastClr="FFFFFF"/>
            </a:solidFill>
            <a:ln w="15875" cap="rnd"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9" name="Oval 38">
              <a:extLst>
                <a:ext uri="{FF2B5EF4-FFF2-40B4-BE49-F238E27FC236}">
                  <a16:creationId xmlns:a16="http://schemas.microsoft.com/office/drawing/2014/main" id="{6B3C35CD-43A1-4370-8B43-CA15B230A4B4}"/>
                </a:ext>
              </a:extLst>
            </p:cNvPr>
            <p:cNvSpPr/>
            <p:nvPr/>
          </p:nvSpPr>
          <p:spPr>
            <a:xfrm>
              <a:off x="5682938" y="2725284"/>
              <a:ext cx="634090" cy="642521"/>
            </a:xfrm>
            <a:prstGeom prst="ellipse">
              <a:avLst/>
            </a:prstGeom>
            <a:solidFill>
              <a:srgbClr val="D64787">
                <a:lumMod val="75000"/>
              </a:srgbClr>
            </a:solidFill>
            <a:ln w="15875" cap="rnd" cmpd="sng" algn="ctr">
              <a:solidFill>
                <a:srgbClr val="D64787">
                  <a:lumMod val="7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40" name="Oval 39">
              <a:extLst>
                <a:ext uri="{FF2B5EF4-FFF2-40B4-BE49-F238E27FC236}">
                  <a16:creationId xmlns:a16="http://schemas.microsoft.com/office/drawing/2014/main" id="{959BEE90-23FB-4CA5-B13A-FDCE9BAB94A6}"/>
                </a:ext>
              </a:extLst>
            </p:cNvPr>
            <p:cNvSpPr/>
            <p:nvPr/>
          </p:nvSpPr>
          <p:spPr>
            <a:xfrm>
              <a:off x="4797166" y="2731572"/>
              <a:ext cx="634091" cy="642521"/>
            </a:xfrm>
            <a:prstGeom prst="ellipse">
              <a:avLst/>
            </a:prstGeom>
            <a:solidFill>
              <a:srgbClr val="D64787">
                <a:lumMod val="75000"/>
              </a:srgbClr>
            </a:solidFill>
            <a:ln w="15875" cap="rnd" cmpd="sng" algn="ctr">
              <a:solidFill>
                <a:srgbClr val="D64787">
                  <a:lumMod val="7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41" name="Rectangle: Rounded Corners 6">
              <a:extLst>
                <a:ext uri="{FF2B5EF4-FFF2-40B4-BE49-F238E27FC236}">
                  <a16:creationId xmlns:a16="http://schemas.microsoft.com/office/drawing/2014/main" id="{79C2649D-D2C8-42BE-87AE-39B19EA55261}"/>
                </a:ext>
              </a:extLst>
            </p:cNvPr>
            <p:cNvSpPr/>
            <p:nvPr/>
          </p:nvSpPr>
          <p:spPr>
            <a:xfrm>
              <a:off x="4701293" y="2072678"/>
              <a:ext cx="2760956" cy="2018931"/>
            </a:xfrm>
            <a:prstGeom prst="roundRect">
              <a:avLst/>
            </a:prstGeom>
            <a:noFill/>
            <a:ln w="15875" cap="rnd"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42" name="TextBox 41">
              <a:extLst>
                <a:ext uri="{FF2B5EF4-FFF2-40B4-BE49-F238E27FC236}">
                  <a16:creationId xmlns:a16="http://schemas.microsoft.com/office/drawing/2014/main" id="{5C7BED9A-BB86-4BC3-89AB-E0E461411975}"/>
                </a:ext>
              </a:extLst>
            </p:cNvPr>
            <p:cNvSpPr txBox="1"/>
            <p:nvPr/>
          </p:nvSpPr>
          <p:spPr>
            <a:xfrm flipH="1">
              <a:off x="2576372" y="2274528"/>
              <a:ext cx="1155726" cy="584775"/>
            </a:xfrm>
            <a:prstGeom prst="rect">
              <a:avLst/>
            </a:prstGeom>
            <a:noFill/>
          </p:spPr>
          <p:txBody>
            <a:bodyPr wrap="square" rtlCol="0">
              <a:spAutoFit/>
            </a:bodyPr>
            <a:lstStyle/>
            <a:p>
              <a:pPr defTabSz="457200">
                <a:buClrTx/>
                <a:buFontTx/>
                <a:buNone/>
              </a:pPr>
              <a:r>
                <a:rPr lang="en-US" sz="3200" kern="1200" dirty="0">
                  <a:solidFill>
                    <a:prstClr val="black"/>
                  </a:solidFill>
                  <a:latin typeface="Agency FB" panose="020B0503020202020204" pitchFamily="34" charset="0"/>
                  <a:ea typeface="+mn-ea"/>
                  <a:cs typeface="+mn-cs"/>
                </a:rPr>
                <a:t>X =1</a:t>
              </a:r>
              <a:r>
                <a:rPr lang="en-US" sz="2800" kern="1200" dirty="0">
                  <a:solidFill>
                    <a:prstClr val="black"/>
                  </a:solidFill>
                  <a:latin typeface="Agency FB" panose="020B0503020202020204" pitchFamily="34" charset="0"/>
                  <a:ea typeface="+mn-ea"/>
                  <a:cs typeface="+mn-cs"/>
                </a:rPr>
                <a:t>0</a:t>
              </a:r>
              <a:endParaRPr lang="en-ZA" sz="2800" kern="1200" dirty="0">
                <a:solidFill>
                  <a:prstClr val="black"/>
                </a:solidFill>
                <a:latin typeface="Agency FB" panose="020B0503020202020204" pitchFamily="34" charset="0"/>
                <a:ea typeface="+mn-ea"/>
                <a:cs typeface="+mn-cs"/>
              </a:endParaRPr>
            </a:p>
          </p:txBody>
        </p:sp>
        <p:sp>
          <p:nvSpPr>
            <p:cNvPr id="43" name="TextBox 42">
              <a:extLst>
                <a:ext uri="{FF2B5EF4-FFF2-40B4-BE49-F238E27FC236}">
                  <a16:creationId xmlns:a16="http://schemas.microsoft.com/office/drawing/2014/main" id="{E4DAF68B-B2DB-4D7F-A786-12448E08DA86}"/>
                </a:ext>
              </a:extLst>
            </p:cNvPr>
            <p:cNvSpPr txBox="1"/>
            <p:nvPr/>
          </p:nvSpPr>
          <p:spPr>
            <a:xfrm flipH="1">
              <a:off x="2557831" y="2817925"/>
              <a:ext cx="1135347" cy="523220"/>
            </a:xfrm>
            <a:prstGeom prst="rect">
              <a:avLst/>
            </a:prstGeom>
            <a:noFill/>
          </p:spPr>
          <p:txBody>
            <a:bodyPr wrap="square" rtlCol="0">
              <a:spAutoFit/>
            </a:bodyPr>
            <a:lstStyle/>
            <a:p>
              <a:pPr defTabSz="457200">
                <a:buClrTx/>
                <a:buFontTx/>
                <a:buNone/>
              </a:pPr>
              <a:r>
                <a:rPr lang="en-US" sz="2800" kern="1200" dirty="0">
                  <a:solidFill>
                    <a:prstClr val="black"/>
                  </a:solidFill>
                  <a:latin typeface="Agency FB" panose="020B0503020202020204" pitchFamily="34" charset="0"/>
                  <a:ea typeface="+mn-ea"/>
                  <a:cs typeface="+mn-cs"/>
                </a:rPr>
                <a:t>Y = 20</a:t>
              </a:r>
              <a:endParaRPr lang="en-ZA" sz="2800" kern="1200" dirty="0">
                <a:solidFill>
                  <a:prstClr val="black"/>
                </a:solidFill>
                <a:latin typeface="Agency FB" panose="020B0503020202020204" pitchFamily="34" charset="0"/>
                <a:ea typeface="+mn-ea"/>
                <a:cs typeface="+mn-cs"/>
              </a:endParaRPr>
            </a:p>
          </p:txBody>
        </p:sp>
        <p:sp>
          <p:nvSpPr>
            <p:cNvPr id="44" name="Oval 43">
              <a:extLst>
                <a:ext uri="{FF2B5EF4-FFF2-40B4-BE49-F238E27FC236}">
                  <a16:creationId xmlns:a16="http://schemas.microsoft.com/office/drawing/2014/main" id="{AC26064E-EAC8-4C26-AD98-43F70D22464D}"/>
                </a:ext>
              </a:extLst>
            </p:cNvPr>
            <p:cNvSpPr/>
            <p:nvPr/>
          </p:nvSpPr>
          <p:spPr>
            <a:xfrm>
              <a:off x="6736829" y="2725284"/>
              <a:ext cx="634090" cy="642521"/>
            </a:xfrm>
            <a:prstGeom prst="ellipse">
              <a:avLst/>
            </a:prstGeom>
            <a:solidFill>
              <a:srgbClr val="E29D3E">
                <a:lumMod val="75000"/>
              </a:srgbClr>
            </a:solidFill>
            <a:ln w="15875" cap="rnd" cmpd="sng" algn="ctr">
              <a:solidFill>
                <a:srgbClr val="E29D3E">
                  <a:lumMod val="7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45" name="TextBox 44">
              <a:extLst>
                <a:ext uri="{FF2B5EF4-FFF2-40B4-BE49-F238E27FC236}">
                  <a16:creationId xmlns:a16="http://schemas.microsoft.com/office/drawing/2014/main" id="{A67CD6FB-BAFC-471E-90A6-3CFB3F556AC0}"/>
                </a:ext>
              </a:extLst>
            </p:cNvPr>
            <p:cNvSpPr txBox="1"/>
            <p:nvPr/>
          </p:nvSpPr>
          <p:spPr>
            <a:xfrm flipH="1">
              <a:off x="7739946" y="2811004"/>
              <a:ext cx="893984" cy="523220"/>
            </a:xfrm>
            <a:prstGeom prst="rect">
              <a:avLst/>
            </a:prstGeom>
            <a:noFill/>
          </p:spPr>
          <p:txBody>
            <a:bodyPr wrap="square" rtlCol="0">
              <a:spAutoFit/>
            </a:bodyPr>
            <a:lstStyle/>
            <a:p>
              <a:pPr defTabSz="457200">
                <a:buClrTx/>
                <a:buFontTx/>
                <a:buNone/>
              </a:pPr>
              <a:r>
                <a:rPr lang="en-US" sz="2800" kern="1200" dirty="0">
                  <a:solidFill>
                    <a:prstClr val="black"/>
                  </a:solidFill>
                  <a:latin typeface="Agency FB" panose="020B0503020202020204" pitchFamily="34" charset="0"/>
                  <a:ea typeface="+mn-ea"/>
                  <a:cs typeface="+mn-cs"/>
                </a:rPr>
                <a:t>30</a:t>
              </a:r>
              <a:endParaRPr lang="en-ZA" sz="2800" kern="1200" dirty="0">
                <a:solidFill>
                  <a:prstClr val="black"/>
                </a:solidFill>
                <a:latin typeface="Agency FB" panose="020B0503020202020204" pitchFamily="34" charset="0"/>
                <a:ea typeface="+mn-ea"/>
                <a:cs typeface="+mn-cs"/>
              </a:endParaRPr>
            </a:p>
          </p:txBody>
        </p:sp>
        <p:cxnSp>
          <p:nvCxnSpPr>
            <p:cNvPr id="46" name="Connector: Curved 11">
              <a:extLst>
                <a:ext uri="{FF2B5EF4-FFF2-40B4-BE49-F238E27FC236}">
                  <a16:creationId xmlns:a16="http://schemas.microsoft.com/office/drawing/2014/main" id="{3DD96FE0-A570-4014-B941-6FA008144B47}"/>
                </a:ext>
              </a:extLst>
            </p:cNvPr>
            <p:cNvCxnSpPr>
              <a:cxnSpLocks/>
            </p:cNvCxnSpPr>
            <p:nvPr/>
          </p:nvCxnSpPr>
          <p:spPr>
            <a:xfrm rot="5400000" flipH="1" flipV="1">
              <a:off x="3985140" y="2359702"/>
              <a:ext cx="8877" cy="3003"/>
            </a:xfrm>
            <a:prstGeom prst="curvedConnector3">
              <a:avLst/>
            </a:prstGeom>
            <a:noFill/>
            <a:ln w="9525" cap="rnd" cmpd="sng" algn="ctr">
              <a:solidFill>
                <a:srgbClr val="30ACEC">
                  <a:tint val="60000"/>
                </a:srgbClr>
              </a:solidFill>
              <a:prstDash val="solid"/>
              <a:tailEnd type="triangle"/>
            </a:ln>
            <a:effectLst/>
          </p:spPr>
        </p:cxnSp>
        <p:sp>
          <p:nvSpPr>
            <p:cNvPr id="47" name="TextBox 46">
              <a:extLst>
                <a:ext uri="{FF2B5EF4-FFF2-40B4-BE49-F238E27FC236}">
                  <a16:creationId xmlns:a16="http://schemas.microsoft.com/office/drawing/2014/main" id="{F6D58A79-F61F-4DF7-81D6-75C77DBE32A7}"/>
                </a:ext>
              </a:extLst>
            </p:cNvPr>
            <p:cNvSpPr txBox="1"/>
            <p:nvPr/>
          </p:nvSpPr>
          <p:spPr>
            <a:xfrm flipH="1">
              <a:off x="2599416" y="3240225"/>
              <a:ext cx="1401296" cy="307777"/>
            </a:xfrm>
            <a:prstGeom prst="rect">
              <a:avLst/>
            </a:prstGeom>
            <a:noFill/>
          </p:spPr>
          <p:txBody>
            <a:bodyPr wrap="square" rtlCol="0">
              <a:spAutoFit/>
            </a:bodyPr>
            <a:lstStyle/>
            <a:p>
              <a:pPr defTabSz="457200">
                <a:buClrTx/>
                <a:buFontTx/>
                <a:buNone/>
              </a:pPr>
              <a:r>
                <a:rPr lang="en-US" kern="1200" dirty="0">
                  <a:solidFill>
                    <a:prstClr val="black"/>
                  </a:solidFill>
                  <a:latin typeface="Corbel" panose="020B0503020204020204"/>
                  <a:ea typeface="+mn-ea"/>
                  <a:cs typeface="+mn-cs"/>
                </a:rPr>
                <a:t>Variables</a:t>
              </a:r>
              <a:endParaRPr lang="en-ZA" sz="1800" kern="1200" dirty="0">
                <a:solidFill>
                  <a:prstClr val="black"/>
                </a:solidFill>
                <a:latin typeface="Corbel" panose="020B0503020204020204"/>
                <a:ea typeface="+mn-ea"/>
                <a:cs typeface="+mn-cs"/>
              </a:endParaRPr>
            </a:p>
          </p:txBody>
        </p:sp>
        <p:sp>
          <p:nvSpPr>
            <p:cNvPr id="48" name="TextBox 47">
              <a:extLst>
                <a:ext uri="{FF2B5EF4-FFF2-40B4-BE49-F238E27FC236}">
                  <a16:creationId xmlns:a16="http://schemas.microsoft.com/office/drawing/2014/main" id="{DC87EF2C-5F7E-4E68-8932-F8A49B98E212}"/>
                </a:ext>
              </a:extLst>
            </p:cNvPr>
            <p:cNvSpPr txBox="1"/>
            <p:nvPr/>
          </p:nvSpPr>
          <p:spPr>
            <a:xfrm flipH="1">
              <a:off x="5831821" y="2798339"/>
              <a:ext cx="362031" cy="523220"/>
            </a:xfrm>
            <a:prstGeom prst="rect">
              <a:avLst/>
            </a:prstGeom>
            <a:noFill/>
          </p:spPr>
          <p:txBody>
            <a:bodyPr wrap="square" rtlCol="0">
              <a:spAutoFit/>
            </a:bodyPr>
            <a:lstStyle/>
            <a:p>
              <a:pPr defTabSz="457200">
                <a:buClrTx/>
                <a:buFontTx/>
                <a:buNone/>
              </a:pPr>
              <a:r>
                <a:rPr lang="en-US" sz="2800" kern="1200" dirty="0">
                  <a:solidFill>
                    <a:prstClr val="black"/>
                  </a:solidFill>
                  <a:latin typeface="Agency FB" panose="020B0503020202020204" pitchFamily="34" charset="0"/>
                  <a:ea typeface="+mn-ea"/>
                  <a:cs typeface="+mn-cs"/>
                </a:rPr>
                <a:t>Y</a:t>
              </a:r>
              <a:endParaRPr lang="en-ZA" sz="2800" kern="1200" dirty="0">
                <a:solidFill>
                  <a:prstClr val="black"/>
                </a:solidFill>
                <a:latin typeface="Agency FB" panose="020B0503020202020204" pitchFamily="34" charset="0"/>
                <a:ea typeface="+mn-ea"/>
                <a:cs typeface="+mn-cs"/>
              </a:endParaRPr>
            </a:p>
          </p:txBody>
        </p:sp>
        <p:sp>
          <p:nvSpPr>
            <p:cNvPr id="49" name="TextBox 48">
              <a:extLst>
                <a:ext uri="{FF2B5EF4-FFF2-40B4-BE49-F238E27FC236}">
                  <a16:creationId xmlns:a16="http://schemas.microsoft.com/office/drawing/2014/main" id="{40CB402C-7D1D-46D2-AD47-E31F10D0D3DC}"/>
                </a:ext>
              </a:extLst>
            </p:cNvPr>
            <p:cNvSpPr txBox="1"/>
            <p:nvPr/>
          </p:nvSpPr>
          <p:spPr>
            <a:xfrm flipH="1">
              <a:off x="4967623" y="2784934"/>
              <a:ext cx="359681" cy="523220"/>
            </a:xfrm>
            <a:prstGeom prst="rect">
              <a:avLst/>
            </a:prstGeom>
            <a:noFill/>
          </p:spPr>
          <p:txBody>
            <a:bodyPr wrap="square" rtlCol="0">
              <a:spAutoFit/>
            </a:bodyPr>
            <a:lstStyle/>
            <a:p>
              <a:pPr defTabSz="457200">
                <a:buClrTx/>
                <a:buFontTx/>
                <a:buNone/>
              </a:pPr>
              <a:r>
                <a:rPr lang="en-US" sz="2800" kern="1200" dirty="0">
                  <a:solidFill>
                    <a:prstClr val="black"/>
                  </a:solidFill>
                  <a:latin typeface="Agency FB" panose="020B0503020202020204" pitchFamily="34" charset="0"/>
                  <a:ea typeface="+mn-ea"/>
                  <a:cs typeface="+mn-cs"/>
                </a:rPr>
                <a:t>X</a:t>
              </a:r>
              <a:endParaRPr lang="en-ZA" sz="2800" kern="1200" dirty="0">
                <a:solidFill>
                  <a:prstClr val="black"/>
                </a:solidFill>
                <a:latin typeface="Agency FB" panose="020B0503020202020204" pitchFamily="34" charset="0"/>
                <a:ea typeface="+mn-ea"/>
                <a:cs typeface="+mn-cs"/>
              </a:endParaRPr>
            </a:p>
          </p:txBody>
        </p:sp>
        <p:sp>
          <p:nvSpPr>
            <p:cNvPr id="50" name="TextBox 49">
              <a:extLst>
                <a:ext uri="{FF2B5EF4-FFF2-40B4-BE49-F238E27FC236}">
                  <a16:creationId xmlns:a16="http://schemas.microsoft.com/office/drawing/2014/main" id="{AE9F7ED8-2A91-41FA-9859-707FA0588FE3}"/>
                </a:ext>
              </a:extLst>
            </p:cNvPr>
            <p:cNvSpPr txBox="1"/>
            <p:nvPr/>
          </p:nvSpPr>
          <p:spPr>
            <a:xfrm flipH="1">
              <a:off x="5565434" y="3385401"/>
              <a:ext cx="932831" cy="307777"/>
            </a:xfrm>
            <a:prstGeom prst="rect">
              <a:avLst/>
            </a:prstGeom>
            <a:noFill/>
          </p:spPr>
          <p:txBody>
            <a:bodyPr wrap="square" rtlCol="0">
              <a:spAutoFit/>
            </a:bodyPr>
            <a:lstStyle/>
            <a:p>
              <a:pPr defTabSz="457200">
                <a:buClrTx/>
                <a:buFontTx/>
                <a:buNone/>
              </a:pPr>
              <a:r>
                <a:rPr lang="en-US" kern="1200" dirty="0">
                  <a:solidFill>
                    <a:prstClr val="black"/>
                  </a:solidFill>
                  <a:latin typeface="Corbel" panose="020B0503020204020204"/>
                  <a:ea typeface="+mn-ea"/>
                  <a:cs typeface="+mn-cs"/>
                </a:rPr>
                <a:t>Number 2</a:t>
              </a:r>
              <a:endParaRPr lang="en-ZA" sz="1800" kern="1200" dirty="0">
                <a:solidFill>
                  <a:prstClr val="black"/>
                </a:solidFill>
                <a:latin typeface="Corbel" panose="020B0503020204020204"/>
                <a:ea typeface="+mn-ea"/>
                <a:cs typeface="+mn-cs"/>
              </a:endParaRPr>
            </a:p>
          </p:txBody>
        </p:sp>
        <p:sp>
          <p:nvSpPr>
            <p:cNvPr id="51" name="TextBox 50">
              <a:extLst>
                <a:ext uri="{FF2B5EF4-FFF2-40B4-BE49-F238E27FC236}">
                  <a16:creationId xmlns:a16="http://schemas.microsoft.com/office/drawing/2014/main" id="{1061EC31-52DD-459C-8FBF-26E5B2DAFEAB}"/>
                </a:ext>
              </a:extLst>
            </p:cNvPr>
            <p:cNvSpPr txBox="1"/>
            <p:nvPr/>
          </p:nvSpPr>
          <p:spPr>
            <a:xfrm flipH="1">
              <a:off x="4701293" y="3387656"/>
              <a:ext cx="981645" cy="307777"/>
            </a:xfrm>
            <a:prstGeom prst="rect">
              <a:avLst/>
            </a:prstGeom>
            <a:noFill/>
          </p:spPr>
          <p:txBody>
            <a:bodyPr wrap="square" rtlCol="0">
              <a:spAutoFit/>
            </a:bodyPr>
            <a:lstStyle/>
            <a:p>
              <a:pPr defTabSz="457200">
                <a:buClrTx/>
                <a:buFontTx/>
                <a:buNone/>
              </a:pPr>
              <a:r>
                <a:rPr lang="en-US" kern="1200" dirty="0">
                  <a:solidFill>
                    <a:prstClr val="black"/>
                  </a:solidFill>
                  <a:latin typeface="Corbel" panose="020B0503020204020204"/>
                  <a:ea typeface="+mn-ea"/>
                  <a:cs typeface="+mn-cs"/>
                </a:rPr>
                <a:t>Number 1</a:t>
              </a:r>
              <a:endParaRPr lang="en-ZA" sz="1800" kern="1200" dirty="0">
                <a:solidFill>
                  <a:prstClr val="black"/>
                </a:solidFill>
                <a:latin typeface="Corbel" panose="020B0503020204020204"/>
                <a:ea typeface="+mn-ea"/>
                <a:cs typeface="+mn-cs"/>
              </a:endParaRPr>
            </a:p>
          </p:txBody>
        </p:sp>
        <p:sp>
          <p:nvSpPr>
            <p:cNvPr id="52" name="TextBox 51">
              <a:extLst>
                <a:ext uri="{FF2B5EF4-FFF2-40B4-BE49-F238E27FC236}">
                  <a16:creationId xmlns:a16="http://schemas.microsoft.com/office/drawing/2014/main" id="{53958D54-1FC4-4446-9336-68C000919BB5}"/>
                </a:ext>
              </a:extLst>
            </p:cNvPr>
            <p:cNvSpPr txBox="1"/>
            <p:nvPr/>
          </p:nvSpPr>
          <p:spPr>
            <a:xfrm flipH="1">
              <a:off x="4904421" y="1819668"/>
              <a:ext cx="932832" cy="307777"/>
            </a:xfrm>
            <a:prstGeom prst="rect">
              <a:avLst/>
            </a:prstGeom>
            <a:noFill/>
          </p:spPr>
          <p:txBody>
            <a:bodyPr wrap="square" rtlCol="0">
              <a:spAutoFit/>
            </a:bodyPr>
            <a:lstStyle/>
            <a:p>
              <a:pPr defTabSz="457200">
                <a:buClrTx/>
                <a:buFontTx/>
                <a:buNone/>
              </a:pPr>
              <a:r>
                <a:rPr lang="en-US" kern="1200" dirty="0">
                  <a:solidFill>
                    <a:prstClr val="black"/>
                  </a:solidFill>
                  <a:latin typeface="Corbel" panose="020B0503020204020204"/>
                  <a:ea typeface="+mn-ea"/>
                  <a:cs typeface="+mn-cs"/>
                </a:rPr>
                <a:t>Function</a:t>
              </a:r>
              <a:endParaRPr lang="en-ZA" sz="1800" kern="1200" dirty="0">
                <a:solidFill>
                  <a:prstClr val="black"/>
                </a:solidFill>
                <a:latin typeface="Corbel" panose="020B0503020204020204"/>
                <a:ea typeface="+mn-ea"/>
                <a:cs typeface="+mn-cs"/>
              </a:endParaRPr>
            </a:p>
          </p:txBody>
        </p:sp>
        <p:sp>
          <p:nvSpPr>
            <p:cNvPr id="53" name="TextBox 52">
              <a:extLst>
                <a:ext uri="{FF2B5EF4-FFF2-40B4-BE49-F238E27FC236}">
                  <a16:creationId xmlns:a16="http://schemas.microsoft.com/office/drawing/2014/main" id="{8A184C24-921A-47CB-8E6A-59F57B977EEC}"/>
                </a:ext>
              </a:extLst>
            </p:cNvPr>
            <p:cNvSpPr txBox="1"/>
            <p:nvPr/>
          </p:nvSpPr>
          <p:spPr>
            <a:xfrm flipH="1">
              <a:off x="6736828" y="2432117"/>
              <a:ext cx="821293" cy="307777"/>
            </a:xfrm>
            <a:prstGeom prst="rect">
              <a:avLst/>
            </a:prstGeom>
            <a:noFill/>
          </p:spPr>
          <p:txBody>
            <a:bodyPr wrap="square" rtlCol="0">
              <a:spAutoFit/>
            </a:bodyPr>
            <a:lstStyle/>
            <a:p>
              <a:pPr defTabSz="457200">
                <a:buClrTx/>
                <a:buFontTx/>
                <a:buNone/>
              </a:pPr>
              <a:r>
                <a:rPr lang="en-US" kern="1200" dirty="0">
                  <a:solidFill>
                    <a:prstClr val="black"/>
                  </a:solidFill>
                  <a:latin typeface="Corbel" panose="020B0503020204020204"/>
                  <a:ea typeface="+mn-ea"/>
                  <a:cs typeface="+mn-cs"/>
                </a:rPr>
                <a:t>Result</a:t>
              </a:r>
              <a:endParaRPr lang="en-ZA" sz="1800" kern="1200" dirty="0">
                <a:solidFill>
                  <a:prstClr val="black"/>
                </a:solidFill>
                <a:latin typeface="Corbel" panose="020B0503020204020204"/>
                <a:ea typeface="+mn-ea"/>
                <a:cs typeface="+mn-cs"/>
              </a:endParaRPr>
            </a:p>
          </p:txBody>
        </p:sp>
        <p:sp>
          <p:nvSpPr>
            <p:cNvPr id="54" name="TextBox 53">
              <a:extLst>
                <a:ext uri="{FF2B5EF4-FFF2-40B4-BE49-F238E27FC236}">
                  <a16:creationId xmlns:a16="http://schemas.microsoft.com/office/drawing/2014/main" id="{CAE2BBE8-54B3-4500-BD30-C09684B52F81}"/>
                </a:ext>
              </a:extLst>
            </p:cNvPr>
            <p:cNvSpPr txBox="1"/>
            <p:nvPr/>
          </p:nvSpPr>
          <p:spPr>
            <a:xfrm flipH="1">
              <a:off x="6815150" y="2780852"/>
              <a:ext cx="601434" cy="523220"/>
            </a:xfrm>
            <a:prstGeom prst="rect">
              <a:avLst/>
            </a:prstGeom>
            <a:noFill/>
          </p:spPr>
          <p:txBody>
            <a:bodyPr wrap="square" rtlCol="0">
              <a:spAutoFit/>
            </a:bodyPr>
            <a:lstStyle/>
            <a:p>
              <a:pPr defTabSz="457200">
                <a:buClrTx/>
                <a:buFontTx/>
                <a:buNone/>
              </a:pPr>
              <a:r>
                <a:rPr lang="en-US" sz="2800" kern="1200" dirty="0">
                  <a:solidFill>
                    <a:prstClr val="black"/>
                  </a:solidFill>
                  <a:latin typeface="Agency FB" panose="020B0503020202020204" pitchFamily="34" charset="0"/>
                  <a:ea typeface="+mn-ea"/>
                  <a:cs typeface="+mn-cs"/>
                </a:rPr>
                <a:t>30</a:t>
              </a:r>
              <a:endParaRPr lang="en-ZA" sz="2800" kern="1200" dirty="0">
                <a:solidFill>
                  <a:prstClr val="black"/>
                </a:solidFill>
                <a:latin typeface="Agency FB" panose="020B0503020202020204" pitchFamily="34" charset="0"/>
                <a:ea typeface="+mn-ea"/>
                <a:cs typeface="+mn-cs"/>
              </a:endParaRPr>
            </a:p>
          </p:txBody>
        </p:sp>
        <p:sp>
          <p:nvSpPr>
            <p:cNvPr id="55" name="Plus Sign 20">
              <a:extLst>
                <a:ext uri="{FF2B5EF4-FFF2-40B4-BE49-F238E27FC236}">
                  <a16:creationId xmlns:a16="http://schemas.microsoft.com/office/drawing/2014/main" id="{76CB2C90-3F5F-4A2D-B96C-2F4370E2D723}"/>
                </a:ext>
              </a:extLst>
            </p:cNvPr>
            <p:cNvSpPr/>
            <p:nvPr/>
          </p:nvSpPr>
          <p:spPr>
            <a:xfrm>
              <a:off x="5450907" y="2974593"/>
              <a:ext cx="215624" cy="214715"/>
            </a:xfrm>
            <a:prstGeom prst="mathPlus">
              <a:avLst/>
            </a:prstGeom>
            <a:solidFill>
              <a:sysClr val="windowText" lastClr="000000"/>
            </a:solidFill>
            <a:ln w="15875" cap="rnd" cmpd="sng" algn="ctr">
              <a:solidFill>
                <a:sysClr val="windowText" lastClr="000000">
                  <a:shade val="50000"/>
                </a:sys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6" name="Equals 21">
              <a:extLst>
                <a:ext uri="{FF2B5EF4-FFF2-40B4-BE49-F238E27FC236}">
                  <a16:creationId xmlns:a16="http://schemas.microsoft.com/office/drawing/2014/main" id="{3B9B3DE3-B73F-4693-92FA-53E52A5F4D16}"/>
                </a:ext>
              </a:extLst>
            </p:cNvPr>
            <p:cNvSpPr/>
            <p:nvPr/>
          </p:nvSpPr>
          <p:spPr>
            <a:xfrm>
              <a:off x="6432332" y="2974593"/>
              <a:ext cx="258832" cy="228516"/>
            </a:xfrm>
            <a:prstGeom prst="mathEqual">
              <a:avLst/>
            </a:prstGeom>
            <a:solidFill>
              <a:sysClr val="windowText" lastClr="000000"/>
            </a:solidFill>
            <a:ln w="15875" cap="rnd" cmpd="sng" algn="ctr">
              <a:solidFill>
                <a:sysClr val="windowText" lastClr="000000">
                  <a:shade val="50000"/>
                </a:sys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cxnSp>
          <p:nvCxnSpPr>
            <p:cNvPr id="57" name="Straight Arrow Connector 56">
              <a:extLst>
                <a:ext uri="{FF2B5EF4-FFF2-40B4-BE49-F238E27FC236}">
                  <a16:creationId xmlns:a16="http://schemas.microsoft.com/office/drawing/2014/main" id="{014A3EF7-8250-451D-A26D-FDC21CB9D2B8}"/>
                </a:ext>
              </a:extLst>
            </p:cNvPr>
            <p:cNvCxnSpPr>
              <a:cxnSpLocks/>
            </p:cNvCxnSpPr>
            <p:nvPr/>
          </p:nvCxnSpPr>
          <p:spPr>
            <a:xfrm>
              <a:off x="3555925" y="4499981"/>
              <a:ext cx="4474828" cy="0"/>
            </a:xfrm>
            <a:prstGeom prst="straightConnector1">
              <a:avLst/>
            </a:prstGeom>
            <a:noFill/>
            <a:ln w="9525" cap="rnd" cmpd="sng" algn="ctr">
              <a:solidFill>
                <a:sysClr val="windowText" lastClr="000000"/>
              </a:solidFill>
              <a:prstDash val="solid"/>
              <a:tailEnd type="triangle"/>
            </a:ln>
            <a:effectLst/>
          </p:spPr>
        </p:cxnSp>
        <p:sp>
          <p:nvSpPr>
            <p:cNvPr id="58" name="Rectangle 57">
              <a:extLst>
                <a:ext uri="{FF2B5EF4-FFF2-40B4-BE49-F238E27FC236}">
                  <a16:creationId xmlns:a16="http://schemas.microsoft.com/office/drawing/2014/main" id="{4EEBB1EE-4B9D-48ED-80D6-140BAC17CEB5}"/>
                </a:ext>
              </a:extLst>
            </p:cNvPr>
            <p:cNvSpPr/>
            <p:nvPr/>
          </p:nvSpPr>
          <p:spPr>
            <a:xfrm>
              <a:off x="7510914" y="2895332"/>
              <a:ext cx="290946" cy="307777"/>
            </a:xfrm>
            <a:prstGeom prst="rect">
              <a:avLst/>
            </a:prstGeom>
            <a:solidFill>
              <a:sysClr val="window" lastClr="FFFFFF"/>
            </a:solidFill>
            <a:ln w="15875" cap="rnd"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9" name="Rectangle 58">
              <a:extLst>
                <a:ext uri="{FF2B5EF4-FFF2-40B4-BE49-F238E27FC236}">
                  <a16:creationId xmlns:a16="http://schemas.microsoft.com/office/drawing/2014/main" id="{D70E2105-B5F6-4C17-B517-42236ABCAD52}"/>
                </a:ext>
              </a:extLst>
            </p:cNvPr>
            <p:cNvSpPr/>
            <p:nvPr/>
          </p:nvSpPr>
          <p:spPr>
            <a:xfrm>
              <a:off x="4370550" y="3088851"/>
              <a:ext cx="290946" cy="307777"/>
            </a:xfrm>
            <a:prstGeom prst="rect">
              <a:avLst/>
            </a:prstGeom>
            <a:solidFill>
              <a:sysClr val="window" lastClr="FFFFFF"/>
            </a:solidFill>
            <a:ln w="15875" cap="rnd"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0" name="Rectangle 59">
              <a:extLst>
                <a:ext uri="{FF2B5EF4-FFF2-40B4-BE49-F238E27FC236}">
                  <a16:creationId xmlns:a16="http://schemas.microsoft.com/office/drawing/2014/main" id="{1AD2EDD5-08F6-4E8D-9813-D7A7E4222B83}"/>
                </a:ext>
              </a:extLst>
            </p:cNvPr>
            <p:cNvSpPr/>
            <p:nvPr/>
          </p:nvSpPr>
          <p:spPr>
            <a:xfrm>
              <a:off x="4370741" y="2598662"/>
              <a:ext cx="290946" cy="307777"/>
            </a:xfrm>
            <a:prstGeom prst="rect">
              <a:avLst/>
            </a:prstGeom>
            <a:solidFill>
              <a:sysClr val="window" lastClr="FFFFFF"/>
            </a:solidFill>
            <a:ln w="15875" cap="rnd"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61" name="Left Brace 60">
              <a:extLst>
                <a:ext uri="{FF2B5EF4-FFF2-40B4-BE49-F238E27FC236}">
                  <a16:creationId xmlns:a16="http://schemas.microsoft.com/office/drawing/2014/main" id="{0C15AFF1-9352-4573-B592-7BD2989B58AC}"/>
                </a:ext>
              </a:extLst>
            </p:cNvPr>
            <p:cNvSpPr/>
            <p:nvPr/>
          </p:nvSpPr>
          <p:spPr>
            <a:xfrm>
              <a:off x="3988077" y="2518781"/>
              <a:ext cx="389288" cy="1057155"/>
            </a:xfrm>
            <a:prstGeom prst="leftBrace">
              <a:avLst/>
            </a:prstGeom>
            <a:noFill/>
            <a:ln w="9525" cap="rnd"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62" name="TextBox 61">
              <a:extLst>
                <a:ext uri="{FF2B5EF4-FFF2-40B4-BE49-F238E27FC236}">
                  <a16:creationId xmlns:a16="http://schemas.microsoft.com/office/drawing/2014/main" id="{8B64097C-0CEC-43F0-9E65-6714FE9062CF}"/>
                </a:ext>
              </a:extLst>
            </p:cNvPr>
            <p:cNvSpPr txBox="1"/>
            <p:nvPr/>
          </p:nvSpPr>
          <p:spPr>
            <a:xfrm flipH="1">
              <a:off x="7694280" y="3240369"/>
              <a:ext cx="774299" cy="307777"/>
            </a:xfrm>
            <a:prstGeom prst="rect">
              <a:avLst/>
            </a:prstGeom>
            <a:noFill/>
          </p:spPr>
          <p:txBody>
            <a:bodyPr wrap="square" rtlCol="0">
              <a:spAutoFit/>
            </a:bodyPr>
            <a:lstStyle/>
            <a:p>
              <a:pPr defTabSz="457200">
                <a:buClrTx/>
                <a:buFontTx/>
                <a:buNone/>
              </a:pPr>
              <a:r>
                <a:rPr lang="en-US" kern="1200" dirty="0">
                  <a:solidFill>
                    <a:prstClr val="black"/>
                  </a:solidFill>
                  <a:latin typeface="Corbel" panose="020B0503020204020204"/>
                  <a:ea typeface="+mn-ea"/>
                  <a:cs typeface="+mn-cs"/>
                </a:rPr>
                <a:t>Output</a:t>
              </a:r>
              <a:endParaRPr lang="en-ZA" sz="1800" kern="1200" dirty="0">
                <a:solidFill>
                  <a:prstClr val="black"/>
                </a:solidFill>
                <a:latin typeface="Corbel" panose="020B0503020204020204"/>
                <a:ea typeface="+mn-ea"/>
                <a:cs typeface="+mn-cs"/>
              </a:endParaRPr>
            </a:p>
          </p:txBody>
        </p:sp>
        <p:sp>
          <p:nvSpPr>
            <p:cNvPr id="63" name="TextBox 62">
              <a:extLst>
                <a:ext uri="{FF2B5EF4-FFF2-40B4-BE49-F238E27FC236}">
                  <a16:creationId xmlns:a16="http://schemas.microsoft.com/office/drawing/2014/main" id="{02B93D99-054E-4EE0-BCC2-238C060308A6}"/>
                </a:ext>
              </a:extLst>
            </p:cNvPr>
            <p:cNvSpPr txBox="1"/>
            <p:nvPr/>
          </p:nvSpPr>
          <p:spPr>
            <a:xfrm flipH="1">
              <a:off x="3382861" y="2895332"/>
              <a:ext cx="676921" cy="307777"/>
            </a:xfrm>
            <a:prstGeom prst="rect">
              <a:avLst/>
            </a:prstGeom>
            <a:noFill/>
          </p:spPr>
          <p:txBody>
            <a:bodyPr wrap="square" rtlCol="0">
              <a:spAutoFit/>
            </a:bodyPr>
            <a:lstStyle/>
            <a:p>
              <a:pPr defTabSz="457200">
                <a:buClrTx/>
                <a:buFontTx/>
                <a:buNone/>
              </a:pPr>
              <a:r>
                <a:rPr lang="en-US" kern="1200" dirty="0">
                  <a:solidFill>
                    <a:prstClr val="black"/>
                  </a:solidFill>
                  <a:latin typeface="Corbel" panose="020B0503020204020204"/>
                  <a:ea typeface="+mn-ea"/>
                  <a:cs typeface="+mn-cs"/>
                </a:rPr>
                <a:t>Input</a:t>
              </a:r>
              <a:endParaRPr lang="en-ZA" sz="1800" kern="1200" dirty="0">
                <a:solidFill>
                  <a:prstClr val="black"/>
                </a:solidFill>
                <a:latin typeface="Corbel" panose="020B0503020204020204"/>
                <a:ea typeface="+mn-ea"/>
                <a:cs typeface="+mn-cs"/>
              </a:endParaRPr>
            </a:p>
          </p:txBody>
        </p:sp>
      </p:grpSp>
      <p:pic>
        <p:nvPicPr>
          <p:cNvPr id="34" name="Picture 33"/>
          <p:cNvPicPr>
            <a:picLocks noChangeAspect="1"/>
          </p:cNvPicPr>
          <p:nvPr/>
        </p:nvPicPr>
        <p:blipFill>
          <a:blip r:embed="rId3"/>
          <a:stretch>
            <a:fillRect/>
          </a:stretch>
        </p:blipFill>
        <p:spPr>
          <a:xfrm>
            <a:off x="1210358" y="2666254"/>
            <a:ext cx="1350042" cy="607520"/>
          </a:xfrm>
          <a:prstGeom prst="rect">
            <a:avLst/>
          </a:prstGeom>
        </p:spPr>
      </p:pic>
      <p:pic>
        <p:nvPicPr>
          <p:cNvPr id="35" name="Picture 34"/>
          <p:cNvPicPr>
            <a:picLocks noChangeAspect="1"/>
          </p:cNvPicPr>
          <p:nvPr/>
        </p:nvPicPr>
        <p:blipFill>
          <a:blip r:embed="rId4"/>
          <a:stretch>
            <a:fillRect/>
          </a:stretch>
        </p:blipFill>
        <p:spPr>
          <a:xfrm>
            <a:off x="247965" y="3518765"/>
            <a:ext cx="1333633" cy="600136"/>
          </a:xfrm>
          <a:prstGeom prst="rect">
            <a:avLst/>
          </a:prstGeom>
        </p:spPr>
      </p:pic>
      <p:pic>
        <p:nvPicPr>
          <p:cNvPr id="36" name="Picture 35"/>
          <p:cNvPicPr>
            <a:picLocks noChangeAspect="1"/>
          </p:cNvPicPr>
          <p:nvPr/>
        </p:nvPicPr>
        <p:blipFill>
          <a:blip r:embed="rId5"/>
          <a:stretch>
            <a:fillRect/>
          </a:stretch>
        </p:blipFill>
        <p:spPr>
          <a:xfrm>
            <a:off x="2151954" y="3508414"/>
            <a:ext cx="1356635" cy="610487"/>
          </a:xfrm>
          <a:prstGeom prst="rect">
            <a:avLst/>
          </a:prstGeom>
        </p:spPr>
      </p:pic>
      <p:pic>
        <p:nvPicPr>
          <p:cNvPr id="64" name="Picture 63"/>
          <p:cNvPicPr>
            <a:picLocks noChangeAspect="1"/>
          </p:cNvPicPr>
          <p:nvPr/>
        </p:nvPicPr>
        <p:blipFill>
          <a:blip r:embed="rId6"/>
          <a:stretch>
            <a:fillRect/>
          </a:stretch>
        </p:blipFill>
        <p:spPr>
          <a:xfrm>
            <a:off x="11620294" y="6237216"/>
            <a:ext cx="424561" cy="470876"/>
          </a:xfrm>
          <a:prstGeom prst="rect">
            <a:avLst/>
          </a:prstGeom>
        </p:spPr>
      </p:pic>
      <p:pic>
        <p:nvPicPr>
          <p:cNvPr id="65" name="Picture 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3026432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Building Blocks</a:t>
            </a:r>
            <a:endParaRPr lang="en-US" dirty="0"/>
          </a:p>
        </p:txBody>
      </p:sp>
      <p:sp>
        <p:nvSpPr>
          <p:cNvPr id="3" name="Text Placeholder 2"/>
          <p:cNvSpPr>
            <a:spLocks noGrp="1"/>
          </p:cNvSpPr>
          <p:nvPr>
            <p:ph type="body" idx="1"/>
          </p:nvPr>
        </p:nvSpPr>
        <p:spPr/>
        <p:txBody>
          <a:bodyPr/>
          <a:lstStyle/>
          <a:p>
            <a:r>
              <a:rPr lang="en-US" dirty="0" smtClean="0"/>
              <a:t>Data Type</a:t>
            </a:r>
            <a:endParaRPr lang="en-US" dirty="0"/>
          </a:p>
        </p:txBody>
      </p:sp>
      <p:sp>
        <p:nvSpPr>
          <p:cNvPr id="4" name="Content Placeholder 3"/>
          <p:cNvSpPr>
            <a:spLocks noGrp="1"/>
          </p:cNvSpPr>
          <p:nvPr>
            <p:ph sz="half" idx="2"/>
          </p:nvPr>
        </p:nvSpPr>
        <p:spPr>
          <a:xfrm>
            <a:off x="4443046" y="1599839"/>
            <a:ext cx="7110046" cy="4216155"/>
          </a:xfrm>
        </p:spPr>
        <p:txBody>
          <a:bodyPr/>
          <a:lstStyle/>
          <a:p>
            <a:pPr marL="0" indent="0">
              <a:buNone/>
            </a:pPr>
            <a:endParaRPr lang="en-US" sz="3200" dirty="0" smtClean="0"/>
          </a:p>
          <a:p>
            <a:pPr lvl="1"/>
            <a:r>
              <a:rPr lang="en-ZA" sz="2800" dirty="0" smtClean="0"/>
              <a:t>Constrains </a:t>
            </a:r>
            <a:r>
              <a:rPr lang="en-ZA" sz="2800" dirty="0"/>
              <a:t>what a variable can be (</a:t>
            </a:r>
            <a:r>
              <a:rPr lang="en-ZA" sz="2800" dirty="0" smtClean="0"/>
              <a:t>for example</a:t>
            </a:r>
            <a:r>
              <a:rPr lang="en-ZA" sz="2800" dirty="0"/>
              <a:t>, characters, strings, integers, arrays, or </a:t>
            </a:r>
            <a:r>
              <a:rPr lang="en-ZA" sz="2800" dirty="0" smtClean="0"/>
              <a:t>lists, </a:t>
            </a:r>
            <a:r>
              <a:rPr lang="en-ZA" sz="2800" dirty="0" err="1" smtClean="0"/>
              <a:t>boolean</a:t>
            </a:r>
            <a:r>
              <a:rPr lang="en-ZA" sz="2800" dirty="0"/>
              <a:t>, enumeration</a:t>
            </a:r>
            <a:r>
              <a:rPr lang="en-ZA" sz="2800" dirty="0" smtClean="0"/>
              <a:t>)</a:t>
            </a:r>
          </a:p>
          <a:p>
            <a:pPr lvl="1"/>
            <a:endParaRPr lang="en-ZA" sz="2800" dirty="0"/>
          </a:p>
          <a:p>
            <a:pPr lvl="1"/>
            <a:r>
              <a:rPr lang="en-ZA" sz="2800" dirty="0" smtClean="0"/>
              <a:t>Character/char - </a:t>
            </a:r>
            <a:r>
              <a:rPr lang="en-US" dirty="0"/>
              <a:t>stores single characters, such as 'a' or </a:t>
            </a:r>
            <a:r>
              <a:rPr lang="en-US" dirty="0" smtClean="0"/>
              <a:t>'B‘</a:t>
            </a:r>
          </a:p>
          <a:p>
            <a:pPr lvl="1"/>
            <a:endParaRPr lang="en-US" sz="2800" dirty="0"/>
          </a:p>
          <a:p>
            <a:pPr lvl="1"/>
            <a:r>
              <a:rPr lang="en-US" sz="2800" dirty="0" smtClean="0"/>
              <a:t>String - </a:t>
            </a:r>
            <a:r>
              <a:rPr lang="en-US" dirty="0"/>
              <a:t>stores text, such as "</a:t>
            </a:r>
            <a:r>
              <a:rPr lang="en-US" dirty="0" smtClean="0"/>
              <a:t>Hello“ and also numbers that cannot be changed </a:t>
            </a:r>
            <a:r>
              <a:rPr lang="en-US" dirty="0" err="1" smtClean="0"/>
              <a:t>e.g</a:t>
            </a:r>
            <a:r>
              <a:rPr lang="en-US" dirty="0" smtClean="0"/>
              <a:t> ID Number</a:t>
            </a:r>
            <a:endParaRPr lang="en-ZA" sz="2800" dirty="0"/>
          </a:p>
          <a:p>
            <a:pPr marL="457200" lvl="1" indent="0">
              <a:buNone/>
            </a:pPr>
            <a:endParaRPr lang="en-US" sz="2800" dirty="0" smtClean="0"/>
          </a:p>
          <a:p>
            <a:pPr lvl="1"/>
            <a:endParaRPr lang="en-US" sz="2800" dirty="0"/>
          </a:p>
          <a:p>
            <a:pPr lvl="1"/>
            <a:endParaRPr lang="en-US" sz="2800" dirty="0"/>
          </a:p>
          <a:p>
            <a:pPr marL="457200" lvl="1" indent="0">
              <a:buNone/>
            </a:pPr>
            <a:endParaRPr lang="en-US" sz="2800" dirty="0" smtClean="0"/>
          </a:p>
          <a:p>
            <a:pPr lvl="1"/>
            <a:endParaRPr lang="en-US" sz="2800" dirty="0"/>
          </a:p>
          <a:p>
            <a:pPr lvl="1"/>
            <a:endParaRPr lang="en-US" sz="2800" dirty="0"/>
          </a:p>
          <a:p>
            <a:pPr lvl="1"/>
            <a:endParaRPr lang="en-US" sz="2800" dirty="0"/>
          </a:p>
        </p:txBody>
      </p:sp>
      <p:pic>
        <p:nvPicPr>
          <p:cNvPr id="7" name="Picture 6"/>
          <p:cNvPicPr>
            <a:picLocks noChangeAspect="1"/>
          </p:cNvPicPr>
          <p:nvPr/>
        </p:nvPicPr>
        <p:blipFill>
          <a:blip r:embed="rId3"/>
          <a:stretch>
            <a:fillRect/>
          </a:stretch>
        </p:blipFill>
        <p:spPr>
          <a:xfrm>
            <a:off x="1210358" y="2666254"/>
            <a:ext cx="1350042" cy="607520"/>
          </a:xfrm>
          <a:prstGeom prst="rect">
            <a:avLst/>
          </a:prstGeom>
        </p:spPr>
      </p:pic>
      <p:pic>
        <p:nvPicPr>
          <p:cNvPr id="8" name="Picture 7"/>
          <p:cNvPicPr>
            <a:picLocks noChangeAspect="1"/>
          </p:cNvPicPr>
          <p:nvPr/>
        </p:nvPicPr>
        <p:blipFill>
          <a:blip r:embed="rId4"/>
          <a:stretch>
            <a:fillRect/>
          </a:stretch>
        </p:blipFill>
        <p:spPr>
          <a:xfrm>
            <a:off x="247965" y="3518765"/>
            <a:ext cx="1333633" cy="600136"/>
          </a:xfrm>
          <a:prstGeom prst="rect">
            <a:avLst/>
          </a:prstGeom>
        </p:spPr>
      </p:pic>
      <p:pic>
        <p:nvPicPr>
          <p:cNvPr id="9" name="Picture 8"/>
          <p:cNvPicPr>
            <a:picLocks noChangeAspect="1"/>
          </p:cNvPicPr>
          <p:nvPr/>
        </p:nvPicPr>
        <p:blipFill>
          <a:blip r:embed="rId5"/>
          <a:stretch>
            <a:fillRect/>
          </a:stretch>
        </p:blipFill>
        <p:spPr>
          <a:xfrm>
            <a:off x="2151954" y="3508414"/>
            <a:ext cx="1356635" cy="610487"/>
          </a:xfrm>
          <a:prstGeom prst="rect">
            <a:avLst/>
          </a:prstGeom>
        </p:spPr>
      </p:pic>
      <p:pic>
        <p:nvPicPr>
          <p:cNvPr id="11" name="Picture 10"/>
          <p:cNvPicPr>
            <a:picLocks noChangeAspect="1"/>
          </p:cNvPicPr>
          <p:nvPr/>
        </p:nvPicPr>
        <p:blipFill>
          <a:blip r:embed="rId6"/>
          <a:stretch>
            <a:fillRect/>
          </a:stretch>
        </p:blipFill>
        <p:spPr>
          <a:xfrm>
            <a:off x="11620294" y="6237216"/>
            <a:ext cx="424561" cy="470876"/>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13246528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Building Blocks</a:t>
            </a:r>
            <a:endParaRPr lang="en-US" dirty="0"/>
          </a:p>
        </p:txBody>
      </p:sp>
      <p:sp>
        <p:nvSpPr>
          <p:cNvPr id="3" name="Text Placeholder 2"/>
          <p:cNvSpPr>
            <a:spLocks noGrp="1"/>
          </p:cNvSpPr>
          <p:nvPr>
            <p:ph type="body" idx="1"/>
          </p:nvPr>
        </p:nvSpPr>
        <p:spPr/>
        <p:txBody>
          <a:bodyPr/>
          <a:lstStyle/>
          <a:p>
            <a:r>
              <a:rPr lang="en-US" dirty="0" smtClean="0"/>
              <a:t>Data Type</a:t>
            </a:r>
            <a:endParaRPr lang="en-US" dirty="0"/>
          </a:p>
        </p:txBody>
      </p:sp>
      <p:sp>
        <p:nvSpPr>
          <p:cNvPr id="4" name="Content Placeholder 3"/>
          <p:cNvSpPr>
            <a:spLocks noGrp="1"/>
          </p:cNvSpPr>
          <p:nvPr>
            <p:ph sz="half" idx="2"/>
          </p:nvPr>
        </p:nvSpPr>
        <p:spPr>
          <a:xfrm>
            <a:off x="4443046" y="1599839"/>
            <a:ext cx="7110046" cy="4216155"/>
          </a:xfrm>
        </p:spPr>
        <p:txBody>
          <a:bodyPr/>
          <a:lstStyle/>
          <a:p>
            <a:pPr marL="457200" lvl="1" indent="0">
              <a:buNone/>
            </a:pPr>
            <a:endParaRPr lang="en-ZA" sz="2800" dirty="0"/>
          </a:p>
          <a:p>
            <a:pPr lvl="1"/>
            <a:r>
              <a:rPr lang="en-US" sz="2800" dirty="0" smtClean="0"/>
              <a:t>Integer – </a:t>
            </a:r>
            <a:r>
              <a:rPr lang="en-US" sz="2800" dirty="0" smtClean="0"/>
              <a:t>stores an integer </a:t>
            </a:r>
            <a:r>
              <a:rPr lang="en-US" sz="2800" dirty="0"/>
              <a:t>(whole numbers), without decimals, such as </a:t>
            </a:r>
            <a:r>
              <a:rPr lang="en-US" sz="2800" dirty="0" smtClean="0"/>
              <a:t>123</a:t>
            </a:r>
          </a:p>
          <a:p>
            <a:pPr lvl="1"/>
            <a:endParaRPr lang="en-US" sz="2800" dirty="0"/>
          </a:p>
          <a:p>
            <a:pPr lvl="1"/>
            <a:r>
              <a:rPr lang="en-US" sz="2800" dirty="0" smtClean="0"/>
              <a:t>Decimal – stores numbers with a decimal point </a:t>
            </a:r>
            <a:r>
              <a:rPr lang="en-US" sz="2800" dirty="0" err="1" smtClean="0"/>
              <a:t>e.g</a:t>
            </a:r>
            <a:r>
              <a:rPr lang="en-US" sz="2800" dirty="0" smtClean="0"/>
              <a:t> 123.56</a:t>
            </a:r>
            <a:endParaRPr lang="en-US" sz="2800" dirty="0" smtClean="0"/>
          </a:p>
          <a:p>
            <a:pPr marL="457200" lvl="1" indent="0">
              <a:buNone/>
            </a:pPr>
            <a:endParaRPr lang="en-US" sz="2800" dirty="0" smtClean="0"/>
          </a:p>
          <a:p>
            <a:pPr lvl="1"/>
            <a:r>
              <a:rPr lang="en-US" sz="2800" dirty="0"/>
              <a:t>Boolean</a:t>
            </a:r>
            <a:r>
              <a:rPr lang="en-US" sz="3200" dirty="0"/>
              <a:t> – </a:t>
            </a:r>
            <a:r>
              <a:rPr lang="en-US" sz="2800" dirty="0"/>
              <a:t>stores values with two states: true or false</a:t>
            </a:r>
            <a:endParaRPr lang="en-US" sz="3200" dirty="0"/>
          </a:p>
          <a:p>
            <a:pPr lvl="1"/>
            <a:endParaRPr lang="en-US" sz="2800" dirty="0"/>
          </a:p>
          <a:p>
            <a:pPr lvl="1"/>
            <a:endParaRPr lang="en-US" sz="2800" dirty="0"/>
          </a:p>
          <a:p>
            <a:pPr marL="457200" lvl="1" indent="0">
              <a:buNone/>
            </a:pPr>
            <a:endParaRPr lang="en-US" sz="2800" dirty="0" smtClean="0"/>
          </a:p>
          <a:p>
            <a:pPr lvl="1"/>
            <a:endParaRPr lang="en-US" sz="2800" dirty="0"/>
          </a:p>
          <a:p>
            <a:pPr lvl="1"/>
            <a:endParaRPr lang="en-US" sz="2800" dirty="0"/>
          </a:p>
          <a:p>
            <a:pPr lvl="1"/>
            <a:endParaRPr lang="en-US" sz="2800" dirty="0"/>
          </a:p>
        </p:txBody>
      </p:sp>
      <p:pic>
        <p:nvPicPr>
          <p:cNvPr id="7" name="Picture 6"/>
          <p:cNvPicPr>
            <a:picLocks noChangeAspect="1"/>
          </p:cNvPicPr>
          <p:nvPr/>
        </p:nvPicPr>
        <p:blipFill>
          <a:blip r:embed="rId3"/>
          <a:stretch>
            <a:fillRect/>
          </a:stretch>
        </p:blipFill>
        <p:spPr>
          <a:xfrm>
            <a:off x="1210358" y="2666254"/>
            <a:ext cx="1350042" cy="607520"/>
          </a:xfrm>
          <a:prstGeom prst="rect">
            <a:avLst/>
          </a:prstGeom>
        </p:spPr>
      </p:pic>
      <p:pic>
        <p:nvPicPr>
          <p:cNvPr id="8" name="Picture 7"/>
          <p:cNvPicPr>
            <a:picLocks noChangeAspect="1"/>
          </p:cNvPicPr>
          <p:nvPr/>
        </p:nvPicPr>
        <p:blipFill>
          <a:blip r:embed="rId4"/>
          <a:stretch>
            <a:fillRect/>
          </a:stretch>
        </p:blipFill>
        <p:spPr>
          <a:xfrm>
            <a:off x="247965" y="3518765"/>
            <a:ext cx="1333633" cy="600136"/>
          </a:xfrm>
          <a:prstGeom prst="rect">
            <a:avLst/>
          </a:prstGeom>
        </p:spPr>
      </p:pic>
      <p:pic>
        <p:nvPicPr>
          <p:cNvPr id="9" name="Picture 8"/>
          <p:cNvPicPr>
            <a:picLocks noChangeAspect="1"/>
          </p:cNvPicPr>
          <p:nvPr/>
        </p:nvPicPr>
        <p:blipFill>
          <a:blip r:embed="rId5"/>
          <a:stretch>
            <a:fillRect/>
          </a:stretch>
        </p:blipFill>
        <p:spPr>
          <a:xfrm>
            <a:off x="2151954" y="3508414"/>
            <a:ext cx="1356635" cy="610487"/>
          </a:xfrm>
          <a:prstGeom prst="rect">
            <a:avLst/>
          </a:prstGeom>
        </p:spPr>
      </p:pic>
      <p:pic>
        <p:nvPicPr>
          <p:cNvPr id="11" name="Picture 10"/>
          <p:cNvPicPr>
            <a:picLocks noChangeAspect="1"/>
          </p:cNvPicPr>
          <p:nvPr/>
        </p:nvPicPr>
        <p:blipFill>
          <a:blip r:embed="rId6"/>
          <a:stretch>
            <a:fillRect/>
          </a:stretch>
        </p:blipFill>
        <p:spPr>
          <a:xfrm>
            <a:off x="11620294" y="6237216"/>
            <a:ext cx="424561" cy="470876"/>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14226305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Building Blocks</a:t>
            </a:r>
            <a:endParaRPr lang="en-US" dirty="0"/>
          </a:p>
        </p:txBody>
      </p:sp>
      <p:sp>
        <p:nvSpPr>
          <p:cNvPr id="3" name="Text Placeholder 2"/>
          <p:cNvSpPr>
            <a:spLocks noGrp="1"/>
          </p:cNvSpPr>
          <p:nvPr>
            <p:ph type="body" idx="1"/>
          </p:nvPr>
        </p:nvSpPr>
        <p:spPr/>
        <p:txBody>
          <a:bodyPr/>
          <a:lstStyle/>
          <a:p>
            <a:r>
              <a:rPr lang="en-US" dirty="0" smtClean="0"/>
              <a:t>Data Type</a:t>
            </a:r>
            <a:endParaRPr lang="en-US" dirty="0"/>
          </a:p>
        </p:txBody>
      </p:sp>
      <p:sp>
        <p:nvSpPr>
          <p:cNvPr id="4" name="Content Placeholder 3"/>
          <p:cNvSpPr>
            <a:spLocks noGrp="1"/>
          </p:cNvSpPr>
          <p:nvPr>
            <p:ph sz="half" idx="2"/>
          </p:nvPr>
        </p:nvSpPr>
        <p:spPr>
          <a:xfrm>
            <a:off x="4387867" y="1336432"/>
            <a:ext cx="7110046" cy="4216155"/>
          </a:xfrm>
        </p:spPr>
        <p:txBody>
          <a:bodyPr/>
          <a:lstStyle/>
          <a:p>
            <a:pPr marL="457200" lvl="1" indent="0">
              <a:buNone/>
            </a:pPr>
            <a:endParaRPr lang="en-US" sz="2800" dirty="0" smtClean="0"/>
          </a:p>
          <a:p>
            <a:pPr lvl="1"/>
            <a:endParaRPr lang="en-US" sz="2800" dirty="0"/>
          </a:p>
          <a:p>
            <a:pPr lvl="1"/>
            <a:r>
              <a:rPr lang="en-US" sz="2800" dirty="0" smtClean="0"/>
              <a:t>Enumeration/</a:t>
            </a:r>
            <a:r>
              <a:rPr lang="en-US" sz="2800" dirty="0" err="1" smtClean="0"/>
              <a:t>enum</a:t>
            </a:r>
            <a:r>
              <a:rPr lang="en-US" sz="2800" dirty="0" smtClean="0"/>
              <a:t> - </a:t>
            </a:r>
            <a:r>
              <a:rPr lang="en-US" dirty="0"/>
              <a:t>used to define collections of </a:t>
            </a:r>
            <a:r>
              <a:rPr lang="en-US" dirty="0" smtClean="0"/>
              <a:t>constants</a:t>
            </a:r>
            <a:endParaRPr lang="en-US" sz="2800" dirty="0"/>
          </a:p>
          <a:p>
            <a:pPr lvl="1"/>
            <a:endParaRPr lang="en-US" sz="2800" dirty="0"/>
          </a:p>
          <a:p>
            <a:pPr marL="457200" lvl="1" indent="0">
              <a:buNone/>
            </a:pPr>
            <a:endParaRPr lang="en-US" sz="2800" dirty="0" smtClean="0"/>
          </a:p>
          <a:p>
            <a:pPr lvl="1"/>
            <a:endParaRPr lang="en-US" sz="2800" dirty="0"/>
          </a:p>
          <a:p>
            <a:pPr lvl="1"/>
            <a:endParaRPr lang="en-US" sz="2800" dirty="0"/>
          </a:p>
          <a:p>
            <a:pPr lvl="1"/>
            <a:endParaRPr lang="en-US" sz="2800" dirty="0"/>
          </a:p>
        </p:txBody>
      </p:sp>
      <p:pic>
        <p:nvPicPr>
          <p:cNvPr id="7" name="Picture 6"/>
          <p:cNvPicPr>
            <a:picLocks noChangeAspect="1"/>
          </p:cNvPicPr>
          <p:nvPr/>
        </p:nvPicPr>
        <p:blipFill>
          <a:blip r:embed="rId3"/>
          <a:stretch>
            <a:fillRect/>
          </a:stretch>
        </p:blipFill>
        <p:spPr>
          <a:xfrm>
            <a:off x="1210358" y="2666254"/>
            <a:ext cx="1350042" cy="607520"/>
          </a:xfrm>
          <a:prstGeom prst="rect">
            <a:avLst/>
          </a:prstGeom>
        </p:spPr>
      </p:pic>
      <p:pic>
        <p:nvPicPr>
          <p:cNvPr id="8" name="Picture 7"/>
          <p:cNvPicPr>
            <a:picLocks noChangeAspect="1"/>
          </p:cNvPicPr>
          <p:nvPr/>
        </p:nvPicPr>
        <p:blipFill>
          <a:blip r:embed="rId4"/>
          <a:stretch>
            <a:fillRect/>
          </a:stretch>
        </p:blipFill>
        <p:spPr>
          <a:xfrm>
            <a:off x="247965" y="3518765"/>
            <a:ext cx="1333633" cy="600136"/>
          </a:xfrm>
          <a:prstGeom prst="rect">
            <a:avLst/>
          </a:prstGeom>
        </p:spPr>
      </p:pic>
      <p:pic>
        <p:nvPicPr>
          <p:cNvPr id="9" name="Picture 8"/>
          <p:cNvPicPr>
            <a:picLocks noChangeAspect="1"/>
          </p:cNvPicPr>
          <p:nvPr/>
        </p:nvPicPr>
        <p:blipFill>
          <a:blip r:embed="rId5"/>
          <a:stretch>
            <a:fillRect/>
          </a:stretch>
        </p:blipFill>
        <p:spPr>
          <a:xfrm>
            <a:off x="2151954" y="3508414"/>
            <a:ext cx="1356635" cy="610487"/>
          </a:xfrm>
          <a:prstGeom prst="rect">
            <a:avLst/>
          </a:prstGeom>
        </p:spPr>
      </p:pic>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b="11055"/>
          <a:stretch/>
        </p:blipFill>
        <p:spPr>
          <a:xfrm>
            <a:off x="6140694" y="3273774"/>
            <a:ext cx="3714750" cy="2160369"/>
          </a:xfrm>
          <a:prstGeom prst="rect">
            <a:avLst/>
          </a:prstGeom>
        </p:spPr>
      </p:pic>
      <p:pic>
        <p:nvPicPr>
          <p:cNvPr id="11" name="Picture 10"/>
          <p:cNvPicPr>
            <a:picLocks noChangeAspect="1"/>
          </p:cNvPicPr>
          <p:nvPr/>
        </p:nvPicPr>
        <p:blipFill>
          <a:blip r:embed="rId7"/>
          <a:stretch>
            <a:fillRect/>
          </a:stretch>
        </p:blipFill>
        <p:spPr>
          <a:xfrm>
            <a:off x="11620294" y="6237216"/>
            <a:ext cx="424561" cy="470876"/>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21624006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Building Blocks</a:t>
            </a:r>
          </a:p>
        </p:txBody>
      </p:sp>
      <p:sp>
        <p:nvSpPr>
          <p:cNvPr id="3" name="Text Placeholder 2"/>
          <p:cNvSpPr>
            <a:spLocks noGrp="1"/>
          </p:cNvSpPr>
          <p:nvPr>
            <p:ph type="body" idx="1"/>
          </p:nvPr>
        </p:nvSpPr>
        <p:spPr/>
        <p:txBody>
          <a:bodyPr/>
          <a:lstStyle/>
          <a:p>
            <a:r>
              <a:rPr lang="en-US" dirty="0" smtClean="0"/>
              <a:t>Classes &amp; Objects</a:t>
            </a:r>
            <a:endParaRPr lang="en-US" dirty="0"/>
          </a:p>
        </p:txBody>
      </p:sp>
      <p:sp>
        <p:nvSpPr>
          <p:cNvPr id="4" name="Content Placeholder 3"/>
          <p:cNvSpPr>
            <a:spLocks noGrp="1"/>
          </p:cNvSpPr>
          <p:nvPr>
            <p:ph sz="half" idx="2"/>
          </p:nvPr>
        </p:nvSpPr>
        <p:spPr>
          <a:xfrm>
            <a:off x="4443046" y="1715932"/>
            <a:ext cx="7110046" cy="4216155"/>
          </a:xfrm>
        </p:spPr>
        <p:txBody>
          <a:bodyPr/>
          <a:lstStyle/>
          <a:p>
            <a:pPr marL="0" indent="0">
              <a:buNone/>
            </a:pPr>
            <a:endParaRPr lang="en-US" sz="3200" dirty="0" smtClean="0"/>
          </a:p>
          <a:p>
            <a:pPr lvl="1"/>
            <a:endParaRPr lang="en-US" sz="2800" dirty="0"/>
          </a:p>
          <a:p>
            <a:pPr marL="457200" lvl="1" indent="0">
              <a:buNone/>
            </a:pPr>
            <a:endParaRPr lang="en-US" sz="2800" dirty="0" smtClean="0"/>
          </a:p>
          <a:p>
            <a:pPr lvl="1"/>
            <a:endParaRPr lang="en-US" sz="2800" dirty="0"/>
          </a:p>
          <a:p>
            <a:pPr lvl="1"/>
            <a:endParaRPr lang="en-US" sz="2800" dirty="0"/>
          </a:p>
          <a:p>
            <a:pPr lvl="1"/>
            <a:endParaRPr lang="en-US" sz="28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010" y="2035992"/>
            <a:ext cx="6505785" cy="3614325"/>
          </a:xfrm>
          <a:prstGeom prst="rect">
            <a:avLst/>
          </a:prstGeom>
        </p:spPr>
      </p:pic>
      <p:pic>
        <p:nvPicPr>
          <p:cNvPr id="9" name="Picture 8"/>
          <p:cNvPicPr>
            <a:picLocks noChangeAspect="1"/>
          </p:cNvPicPr>
          <p:nvPr/>
        </p:nvPicPr>
        <p:blipFill>
          <a:blip r:embed="rId4"/>
          <a:stretch>
            <a:fillRect/>
          </a:stretch>
        </p:blipFill>
        <p:spPr>
          <a:xfrm>
            <a:off x="1210358" y="2666254"/>
            <a:ext cx="1350042" cy="607520"/>
          </a:xfrm>
          <a:prstGeom prst="rect">
            <a:avLst/>
          </a:prstGeom>
        </p:spPr>
      </p:pic>
      <p:pic>
        <p:nvPicPr>
          <p:cNvPr id="10" name="Picture 9"/>
          <p:cNvPicPr>
            <a:picLocks noChangeAspect="1"/>
          </p:cNvPicPr>
          <p:nvPr/>
        </p:nvPicPr>
        <p:blipFill>
          <a:blip r:embed="rId5"/>
          <a:stretch>
            <a:fillRect/>
          </a:stretch>
        </p:blipFill>
        <p:spPr>
          <a:xfrm>
            <a:off x="247965" y="3518765"/>
            <a:ext cx="1333633" cy="600136"/>
          </a:xfrm>
          <a:prstGeom prst="rect">
            <a:avLst/>
          </a:prstGeom>
        </p:spPr>
      </p:pic>
      <p:pic>
        <p:nvPicPr>
          <p:cNvPr id="11" name="Picture 10"/>
          <p:cNvPicPr>
            <a:picLocks noChangeAspect="1"/>
          </p:cNvPicPr>
          <p:nvPr/>
        </p:nvPicPr>
        <p:blipFill>
          <a:blip r:embed="rId6"/>
          <a:stretch>
            <a:fillRect/>
          </a:stretch>
        </p:blipFill>
        <p:spPr>
          <a:xfrm>
            <a:off x="2151954" y="3508414"/>
            <a:ext cx="1356635" cy="610487"/>
          </a:xfrm>
          <a:prstGeom prst="rect">
            <a:avLst/>
          </a:prstGeom>
        </p:spPr>
      </p:pic>
      <p:pic>
        <p:nvPicPr>
          <p:cNvPr id="14" name="Picture 13"/>
          <p:cNvPicPr>
            <a:picLocks noChangeAspect="1"/>
          </p:cNvPicPr>
          <p:nvPr/>
        </p:nvPicPr>
        <p:blipFill>
          <a:blip r:embed="rId7"/>
          <a:stretch>
            <a:fillRect/>
          </a:stretch>
        </p:blipFill>
        <p:spPr>
          <a:xfrm>
            <a:off x="11620294" y="6237216"/>
            <a:ext cx="424561" cy="470876"/>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8180493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42319"/>
            <a:ext cx="9144000" cy="2387600"/>
          </a:xfrm>
        </p:spPr>
        <p:txBody>
          <a:bodyPr/>
          <a:lstStyle/>
          <a:p>
            <a:r>
              <a:rPr lang="en-US" dirty="0" smtClean="0"/>
              <a:t>Examples of a class and objects for </a:t>
            </a:r>
            <a:r>
              <a:rPr lang="en-US" dirty="0" smtClean="0"/>
              <a:t>online book store?</a:t>
            </a:r>
            <a:endParaRPr lang="en-US" dirty="0"/>
          </a:p>
        </p:txBody>
      </p:sp>
      <p:sp>
        <p:nvSpPr>
          <p:cNvPr id="3" name="Subtitle 2"/>
          <p:cNvSpPr>
            <a:spLocks noGrp="1"/>
          </p:cNvSpPr>
          <p:nvPr>
            <p:ph type="subTitle"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11380664" y="5989638"/>
            <a:ext cx="443113" cy="49145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5709" y="5989638"/>
            <a:ext cx="1445324" cy="503119"/>
          </a:xfrm>
          <a:prstGeom prst="rect">
            <a:avLst/>
          </a:prstGeom>
        </p:spPr>
      </p:pic>
    </p:spTree>
    <p:extLst>
      <p:ext uri="{BB962C8B-B14F-4D97-AF65-F5344CB8AC3E}">
        <p14:creationId xmlns:p14="http://schemas.microsoft.com/office/powerpoint/2010/main" val="32494077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grpSp>
        <p:nvGrpSpPr>
          <p:cNvPr id="4" name="Group 3">
            <a:extLst>
              <a:ext uri="{FF2B5EF4-FFF2-40B4-BE49-F238E27FC236}">
                <a16:creationId xmlns:a16="http://schemas.microsoft.com/office/drawing/2014/main" id="{7A04A09E-C780-4FCD-A9A0-2001A44AB0C8}"/>
              </a:ext>
            </a:extLst>
          </p:cNvPr>
          <p:cNvGrpSpPr/>
          <p:nvPr/>
        </p:nvGrpSpPr>
        <p:grpSpPr>
          <a:xfrm>
            <a:off x="5312978" y="1940958"/>
            <a:ext cx="2254109" cy="988395"/>
            <a:chOff x="726576" y="1977390"/>
            <a:chExt cx="1817292" cy="844140"/>
          </a:xfrm>
        </p:grpSpPr>
        <p:sp>
          <p:nvSpPr>
            <p:cNvPr id="6" name="TextBox 5">
              <a:extLst>
                <a:ext uri="{FF2B5EF4-FFF2-40B4-BE49-F238E27FC236}">
                  <a16:creationId xmlns:a16="http://schemas.microsoft.com/office/drawing/2014/main" id="{3E7F6675-8BC6-4CF5-99B3-2D85B7B247CB}"/>
                </a:ext>
              </a:extLst>
            </p:cNvPr>
            <p:cNvSpPr txBox="1"/>
            <p:nvPr/>
          </p:nvSpPr>
          <p:spPr>
            <a:xfrm>
              <a:off x="726576" y="1977390"/>
              <a:ext cx="1807948" cy="289142"/>
            </a:xfrm>
            <a:prstGeom prst="rect">
              <a:avLst/>
            </a:prstGeom>
            <a:noFill/>
          </p:spPr>
          <p:txBody>
            <a:bodyPr wrap="square" rtlCol="0">
              <a:spAutoFit/>
            </a:bodyPr>
            <a:lstStyle/>
            <a:p>
              <a:endParaRPr lang="en-ZA" sz="1600" dirty="0">
                <a:solidFill>
                  <a:schemeClr val="bg1"/>
                </a:solidFill>
                <a:latin typeface="Cousine" panose="020B0604020202020204" charset="0"/>
                <a:cs typeface="Cousine" panose="020B0604020202020204" charset="0"/>
              </a:endParaRPr>
            </a:p>
          </p:txBody>
        </p:sp>
        <p:sp>
          <p:nvSpPr>
            <p:cNvPr id="7" name="TextBox 6">
              <a:extLst>
                <a:ext uri="{FF2B5EF4-FFF2-40B4-BE49-F238E27FC236}">
                  <a16:creationId xmlns:a16="http://schemas.microsoft.com/office/drawing/2014/main" id="{60CB95EF-3E87-47E6-800D-97BE7E85B265}"/>
                </a:ext>
              </a:extLst>
            </p:cNvPr>
            <p:cNvSpPr txBox="1"/>
            <p:nvPr/>
          </p:nvSpPr>
          <p:spPr>
            <a:xfrm>
              <a:off x="959265" y="2584959"/>
              <a:ext cx="1584603" cy="236571"/>
            </a:xfrm>
            <a:prstGeom prst="rect">
              <a:avLst/>
            </a:prstGeom>
            <a:noFill/>
          </p:spPr>
          <p:txBody>
            <a:bodyPr wrap="square" rtlCol="0">
              <a:spAutoFit/>
            </a:bodyPr>
            <a:lstStyle/>
            <a:p>
              <a:endParaRPr lang="en-US" sz="1200" dirty="0">
                <a:solidFill>
                  <a:schemeClr val="bg1"/>
                </a:solidFill>
                <a:latin typeface="Cousine" panose="020B0604020202020204" charset="0"/>
                <a:cs typeface="Cousine" panose="020B0604020202020204" charset="0"/>
              </a:endParaRPr>
            </a:p>
          </p:txBody>
        </p:sp>
      </p:grpSp>
      <p:pic>
        <p:nvPicPr>
          <p:cNvPr id="14" name="Picture 13"/>
          <p:cNvPicPr>
            <a:picLocks noChangeAspect="1"/>
          </p:cNvPicPr>
          <p:nvPr/>
        </p:nvPicPr>
        <p:blipFill>
          <a:blip r:embed="rId3"/>
          <a:stretch>
            <a:fillRect/>
          </a:stretch>
        </p:blipFill>
        <p:spPr>
          <a:xfrm>
            <a:off x="11404313" y="5989638"/>
            <a:ext cx="443113" cy="49145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9358" y="5989638"/>
            <a:ext cx="1445324" cy="503119"/>
          </a:xfrm>
          <a:prstGeom prst="rect">
            <a:avLst/>
          </a:prstGeom>
        </p:spPr>
      </p:pic>
      <p:graphicFrame>
        <p:nvGraphicFramePr>
          <p:cNvPr id="16" name="Table 15"/>
          <p:cNvGraphicFramePr>
            <a:graphicFrameLocks noGrp="1"/>
          </p:cNvGraphicFramePr>
          <p:nvPr>
            <p:extLst>
              <p:ext uri="{D42A27DB-BD31-4B8C-83A1-F6EECF244321}">
                <p14:modId xmlns:p14="http://schemas.microsoft.com/office/powerpoint/2010/main" val="3867583640"/>
              </p:ext>
            </p:extLst>
          </p:nvPr>
        </p:nvGraphicFramePr>
        <p:xfrm>
          <a:off x="3490310" y="1940958"/>
          <a:ext cx="4975772" cy="2926080"/>
        </p:xfrm>
        <a:graphic>
          <a:graphicData uri="http://schemas.openxmlformats.org/drawingml/2006/table">
            <a:tbl>
              <a:tblPr firstRow="1" bandRow="1">
                <a:tableStyleId>{073A0DAA-6AF3-43AB-8588-CEC1D06C72B9}</a:tableStyleId>
              </a:tblPr>
              <a:tblGrid>
                <a:gridCol w="4975772">
                  <a:extLst>
                    <a:ext uri="{9D8B030D-6E8A-4147-A177-3AD203B41FA5}">
                      <a16:colId xmlns:a16="http://schemas.microsoft.com/office/drawing/2014/main" val="348194838"/>
                    </a:ext>
                  </a:extLst>
                </a:gridCol>
              </a:tblGrid>
              <a:tr h="240609">
                <a:tc>
                  <a:txBody>
                    <a:bodyPr/>
                    <a:lstStyle/>
                    <a:p>
                      <a:r>
                        <a:rPr lang="en-US" dirty="0" smtClean="0"/>
                        <a:t>Book Class</a:t>
                      </a:r>
                      <a:endParaRPr lang="en-US" dirty="0"/>
                    </a:p>
                  </a:txBody>
                  <a:tcPr/>
                </a:tc>
                <a:extLst>
                  <a:ext uri="{0D108BD9-81ED-4DB2-BD59-A6C34878D82A}">
                    <a16:rowId xmlns:a16="http://schemas.microsoft.com/office/drawing/2014/main" val="3919759913"/>
                  </a:ext>
                </a:extLst>
              </a:tr>
              <a:tr h="240609">
                <a:tc>
                  <a:txBody>
                    <a:bodyPr/>
                    <a:lstStyle/>
                    <a:p>
                      <a:r>
                        <a:rPr lang="en-US" dirty="0" smtClean="0"/>
                        <a:t>Attribute 1 : </a:t>
                      </a:r>
                      <a:endParaRPr lang="en-US" dirty="0"/>
                    </a:p>
                  </a:txBody>
                  <a:tcPr/>
                </a:tc>
                <a:extLst>
                  <a:ext uri="{0D108BD9-81ED-4DB2-BD59-A6C34878D82A}">
                    <a16:rowId xmlns:a16="http://schemas.microsoft.com/office/drawing/2014/main" val="2539083063"/>
                  </a:ext>
                </a:extLst>
              </a:tr>
              <a:tr h="240609">
                <a:tc>
                  <a:txBody>
                    <a:bodyPr/>
                    <a:lstStyle/>
                    <a:p>
                      <a:r>
                        <a:rPr lang="en-US" dirty="0" smtClean="0"/>
                        <a:t>Attribute</a:t>
                      </a:r>
                      <a:r>
                        <a:rPr lang="en-US" baseline="0" dirty="0" smtClean="0"/>
                        <a:t> 2:</a:t>
                      </a:r>
                      <a:endParaRPr lang="en-US" dirty="0"/>
                    </a:p>
                  </a:txBody>
                  <a:tcPr/>
                </a:tc>
                <a:extLst>
                  <a:ext uri="{0D108BD9-81ED-4DB2-BD59-A6C34878D82A}">
                    <a16:rowId xmlns:a16="http://schemas.microsoft.com/office/drawing/2014/main" val="3650332385"/>
                  </a:ext>
                </a:extLst>
              </a:tr>
              <a:tr h="240609">
                <a:tc>
                  <a:txBody>
                    <a:bodyPr/>
                    <a:lstStyle/>
                    <a:p>
                      <a:r>
                        <a:rPr lang="en-US" dirty="0" smtClean="0"/>
                        <a:t>Attribute 3:</a:t>
                      </a:r>
                      <a:endParaRPr lang="en-US" dirty="0"/>
                    </a:p>
                  </a:txBody>
                  <a:tcPr/>
                </a:tc>
                <a:extLst>
                  <a:ext uri="{0D108BD9-81ED-4DB2-BD59-A6C34878D82A}">
                    <a16:rowId xmlns:a16="http://schemas.microsoft.com/office/drawing/2014/main" val="2476564069"/>
                  </a:ext>
                </a:extLst>
              </a:tr>
              <a:tr h="240609">
                <a:tc>
                  <a:txBody>
                    <a:bodyPr/>
                    <a:lstStyle/>
                    <a:p>
                      <a:r>
                        <a:rPr lang="en-US" dirty="0" smtClean="0"/>
                        <a:t>Attribute 4:</a:t>
                      </a:r>
                      <a:endParaRPr lang="en-US" dirty="0"/>
                    </a:p>
                  </a:txBody>
                  <a:tcPr/>
                </a:tc>
                <a:extLst>
                  <a:ext uri="{0D108BD9-81ED-4DB2-BD59-A6C34878D82A}">
                    <a16:rowId xmlns:a16="http://schemas.microsoft.com/office/drawing/2014/main" val="3191954645"/>
                  </a:ext>
                </a:extLst>
              </a:tr>
              <a:tr h="240609">
                <a:tc>
                  <a:txBody>
                    <a:bodyPr/>
                    <a:lstStyle/>
                    <a:p>
                      <a:endParaRPr lang="en-US" dirty="0"/>
                    </a:p>
                  </a:txBody>
                  <a:tcPr/>
                </a:tc>
                <a:extLst>
                  <a:ext uri="{0D108BD9-81ED-4DB2-BD59-A6C34878D82A}">
                    <a16:rowId xmlns:a16="http://schemas.microsoft.com/office/drawing/2014/main" val="1533292979"/>
                  </a:ext>
                </a:extLst>
              </a:tr>
              <a:tr h="240609">
                <a:tc>
                  <a:txBody>
                    <a:bodyPr/>
                    <a:lstStyle/>
                    <a:p>
                      <a:endParaRPr lang="en-US" dirty="0"/>
                    </a:p>
                  </a:txBody>
                  <a:tcPr/>
                </a:tc>
                <a:extLst>
                  <a:ext uri="{0D108BD9-81ED-4DB2-BD59-A6C34878D82A}">
                    <a16:rowId xmlns:a16="http://schemas.microsoft.com/office/drawing/2014/main" val="3022962135"/>
                  </a:ext>
                </a:extLst>
              </a:tr>
              <a:tr h="240609">
                <a:tc>
                  <a:txBody>
                    <a:bodyPr/>
                    <a:lstStyle/>
                    <a:p>
                      <a:endParaRPr lang="en-US" dirty="0"/>
                    </a:p>
                  </a:txBody>
                  <a:tcPr/>
                </a:tc>
                <a:extLst>
                  <a:ext uri="{0D108BD9-81ED-4DB2-BD59-A6C34878D82A}">
                    <a16:rowId xmlns:a16="http://schemas.microsoft.com/office/drawing/2014/main" val="1903804584"/>
                  </a:ext>
                </a:extLst>
              </a:tr>
            </a:tbl>
          </a:graphicData>
        </a:graphic>
      </p:graphicFrame>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897" y="2271262"/>
            <a:ext cx="2270202" cy="2265472"/>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9293" y="2225511"/>
            <a:ext cx="2270202" cy="2265472"/>
          </a:xfrm>
          <a:prstGeom prst="rect">
            <a:avLst/>
          </a:prstGeom>
        </p:spPr>
      </p:pic>
    </p:spTree>
    <p:extLst>
      <p:ext uri="{BB962C8B-B14F-4D97-AF65-F5344CB8AC3E}">
        <p14:creationId xmlns:p14="http://schemas.microsoft.com/office/powerpoint/2010/main" val="12542565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grpSp>
        <p:nvGrpSpPr>
          <p:cNvPr id="4" name="Group 3">
            <a:extLst>
              <a:ext uri="{FF2B5EF4-FFF2-40B4-BE49-F238E27FC236}">
                <a16:creationId xmlns:a16="http://schemas.microsoft.com/office/drawing/2014/main" id="{7A04A09E-C780-4FCD-A9A0-2001A44AB0C8}"/>
              </a:ext>
            </a:extLst>
          </p:cNvPr>
          <p:cNvGrpSpPr/>
          <p:nvPr/>
        </p:nvGrpSpPr>
        <p:grpSpPr>
          <a:xfrm>
            <a:off x="5312978" y="1940957"/>
            <a:ext cx="2254109" cy="2268436"/>
            <a:chOff x="726576" y="1977390"/>
            <a:chExt cx="1817292" cy="1937361"/>
          </a:xfrm>
        </p:grpSpPr>
        <p:sp>
          <p:nvSpPr>
            <p:cNvPr id="5" name="Rectangle 4">
              <a:extLst>
                <a:ext uri="{FF2B5EF4-FFF2-40B4-BE49-F238E27FC236}">
                  <a16:creationId xmlns:a16="http://schemas.microsoft.com/office/drawing/2014/main" id="{3BEE9219-AE29-4242-B650-C6B140256905}"/>
                </a:ext>
              </a:extLst>
            </p:cNvPr>
            <p:cNvSpPr/>
            <p:nvPr/>
          </p:nvSpPr>
          <p:spPr>
            <a:xfrm>
              <a:off x="833731" y="2364199"/>
              <a:ext cx="942710" cy="15505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6" name="TextBox 5">
              <a:extLst>
                <a:ext uri="{FF2B5EF4-FFF2-40B4-BE49-F238E27FC236}">
                  <a16:creationId xmlns:a16="http://schemas.microsoft.com/office/drawing/2014/main" id="{3E7F6675-8BC6-4CF5-99B3-2D85B7B247CB}"/>
                </a:ext>
              </a:extLst>
            </p:cNvPr>
            <p:cNvSpPr txBox="1"/>
            <p:nvPr/>
          </p:nvSpPr>
          <p:spPr>
            <a:xfrm>
              <a:off x="726576" y="1977390"/>
              <a:ext cx="1807948" cy="338554"/>
            </a:xfrm>
            <a:prstGeom prst="rect">
              <a:avLst/>
            </a:prstGeom>
            <a:noFill/>
          </p:spPr>
          <p:txBody>
            <a:bodyPr wrap="square" rtlCol="0">
              <a:spAutoFit/>
            </a:bodyPr>
            <a:lstStyle/>
            <a:p>
              <a:r>
                <a:rPr lang="en-US" sz="1600" dirty="0" smtClean="0">
                  <a:solidFill>
                    <a:schemeClr val="bg1"/>
                  </a:solidFill>
                  <a:latin typeface="Cousine" panose="020B0604020202020204" charset="0"/>
                  <a:cs typeface="Cousine" panose="020B0604020202020204" charset="0"/>
                </a:rPr>
                <a:t>Book </a:t>
              </a:r>
              <a:r>
                <a:rPr lang="en-US" sz="1600" dirty="0">
                  <a:solidFill>
                    <a:schemeClr val="bg1"/>
                  </a:solidFill>
                  <a:latin typeface="Cousine" panose="020B0604020202020204" charset="0"/>
                  <a:cs typeface="Cousine" panose="020B0604020202020204" charset="0"/>
                </a:rPr>
                <a:t>Class</a:t>
              </a:r>
              <a:endParaRPr lang="en-ZA" sz="1600" dirty="0">
                <a:solidFill>
                  <a:schemeClr val="bg1"/>
                </a:solidFill>
                <a:latin typeface="Cousine" panose="020B0604020202020204" charset="0"/>
                <a:cs typeface="Cousine" panose="020B0604020202020204" charset="0"/>
              </a:endParaRPr>
            </a:p>
          </p:txBody>
        </p:sp>
        <p:sp>
          <p:nvSpPr>
            <p:cNvPr id="7" name="TextBox 6">
              <a:extLst>
                <a:ext uri="{FF2B5EF4-FFF2-40B4-BE49-F238E27FC236}">
                  <a16:creationId xmlns:a16="http://schemas.microsoft.com/office/drawing/2014/main" id="{60CB95EF-3E87-47E6-800D-97BE7E85B265}"/>
                </a:ext>
              </a:extLst>
            </p:cNvPr>
            <p:cNvSpPr txBox="1"/>
            <p:nvPr/>
          </p:nvSpPr>
          <p:spPr>
            <a:xfrm>
              <a:off x="959265" y="2584959"/>
              <a:ext cx="1584603" cy="867428"/>
            </a:xfrm>
            <a:prstGeom prst="rect">
              <a:avLst/>
            </a:prstGeom>
            <a:noFill/>
          </p:spPr>
          <p:txBody>
            <a:bodyPr wrap="square" rtlCol="0">
              <a:spAutoFit/>
            </a:bodyPr>
            <a:lstStyle/>
            <a:p>
              <a:r>
                <a:rPr lang="en-US" sz="1200" dirty="0" smtClean="0">
                  <a:solidFill>
                    <a:schemeClr val="bg1"/>
                  </a:solidFill>
                  <a:latin typeface="Cousine" panose="020B0604020202020204" charset="0"/>
                  <a:cs typeface="Cousine" panose="020B0604020202020204" charset="0"/>
                </a:rPr>
                <a:t>Title</a:t>
              </a:r>
            </a:p>
            <a:p>
              <a:r>
                <a:rPr lang="en-US" sz="1200" dirty="0" smtClean="0">
                  <a:solidFill>
                    <a:schemeClr val="bg1"/>
                  </a:solidFill>
                  <a:latin typeface="Cousine" panose="020B0604020202020204" charset="0"/>
                  <a:cs typeface="Cousine" panose="020B0604020202020204" charset="0"/>
                </a:rPr>
                <a:t>Genre</a:t>
              </a:r>
              <a:endParaRPr lang="en-US" sz="1200" dirty="0">
                <a:solidFill>
                  <a:schemeClr val="bg1"/>
                </a:solidFill>
                <a:latin typeface="Cousine" panose="020B0604020202020204" charset="0"/>
                <a:cs typeface="Cousine" panose="020B0604020202020204" charset="0"/>
              </a:endParaRPr>
            </a:p>
            <a:p>
              <a:r>
                <a:rPr lang="en-US" sz="1200" dirty="0" smtClean="0">
                  <a:solidFill>
                    <a:schemeClr val="bg1"/>
                  </a:solidFill>
                  <a:latin typeface="Cousine" panose="020B0604020202020204" charset="0"/>
                  <a:cs typeface="Cousine" panose="020B0604020202020204" charset="0"/>
                </a:rPr>
                <a:t>Author</a:t>
              </a:r>
              <a:endParaRPr lang="en-US" sz="1200" dirty="0">
                <a:solidFill>
                  <a:schemeClr val="bg1"/>
                </a:solidFill>
                <a:latin typeface="Cousine" panose="020B0604020202020204" charset="0"/>
                <a:cs typeface="Cousine" panose="020B0604020202020204" charset="0"/>
              </a:endParaRPr>
            </a:p>
            <a:p>
              <a:r>
                <a:rPr lang="en-US" sz="1200" dirty="0" smtClean="0">
                  <a:solidFill>
                    <a:schemeClr val="bg1"/>
                  </a:solidFill>
                  <a:latin typeface="Cousine" panose="020B0604020202020204" charset="0"/>
                  <a:cs typeface="Cousine" panose="020B0604020202020204" charset="0"/>
                </a:rPr>
                <a:t>Type</a:t>
              </a:r>
              <a:r>
                <a:rPr lang="en-US" sz="1200" dirty="0">
                  <a:solidFill>
                    <a:schemeClr val="bg1"/>
                  </a:solidFill>
                  <a:latin typeface="Cousine" panose="020B0604020202020204" charset="0"/>
                  <a:cs typeface="Cousine" panose="020B0604020202020204" charset="0"/>
                </a:rPr>
                <a:t/>
              </a:r>
              <a:br>
                <a:rPr lang="en-US" sz="1200" dirty="0">
                  <a:solidFill>
                    <a:schemeClr val="bg1"/>
                  </a:solidFill>
                  <a:latin typeface="Cousine" panose="020B0604020202020204" charset="0"/>
                  <a:cs typeface="Cousine" panose="020B0604020202020204" charset="0"/>
                </a:rPr>
              </a:br>
              <a:r>
                <a:rPr lang="en-US" sz="1200" dirty="0" smtClean="0">
                  <a:solidFill>
                    <a:schemeClr val="bg1"/>
                  </a:solidFill>
                  <a:latin typeface="Cousine" panose="020B0604020202020204" charset="0"/>
                  <a:cs typeface="Cousine" panose="020B0604020202020204" charset="0"/>
                </a:rPr>
                <a:t>Price</a:t>
              </a:r>
              <a:endParaRPr lang="en-US" sz="1200" dirty="0">
                <a:solidFill>
                  <a:schemeClr val="bg1"/>
                </a:solidFill>
                <a:latin typeface="Cousine" panose="020B0604020202020204" charset="0"/>
                <a:cs typeface="Cousine" panose="020B0604020202020204" charset="0"/>
              </a:endParaRPr>
            </a:p>
          </p:txBody>
        </p:sp>
      </p:grpSp>
      <p:pic>
        <p:nvPicPr>
          <p:cNvPr id="14" name="Picture 13"/>
          <p:cNvPicPr>
            <a:picLocks noChangeAspect="1"/>
          </p:cNvPicPr>
          <p:nvPr/>
        </p:nvPicPr>
        <p:blipFill>
          <a:blip r:embed="rId3"/>
          <a:stretch>
            <a:fillRect/>
          </a:stretch>
        </p:blipFill>
        <p:spPr>
          <a:xfrm>
            <a:off x="11404313" y="5989638"/>
            <a:ext cx="443113" cy="49145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9358" y="5989638"/>
            <a:ext cx="1445324" cy="503119"/>
          </a:xfrm>
          <a:prstGeom prst="rect">
            <a:avLst/>
          </a:prstGeom>
        </p:spPr>
      </p:pic>
    </p:spTree>
    <p:extLst>
      <p:ext uri="{BB962C8B-B14F-4D97-AF65-F5344CB8AC3E}">
        <p14:creationId xmlns:p14="http://schemas.microsoft.com/office/powerpoint/2010/main" val="4607123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grpSp>
        <p:nvGrpSpPr>
          <p:cNvPr id="4" name="Group 3">
            <a:extLst>
              <a:ext uri="{FF2B5EF4-FFF2-40B4-BE49-F238E27FC236}">
                <a16:creationId xmlns:a16="http://schemas.microsoft.com/office/drawing/2014/main" id="{7A04A09E-C780-4FCD-A9A0-2001A44AB0C8}"/>
              </a:ext>
            </a:extLst>
          </p:cNvPr>
          <p:cNvGrpSpPr/>
          <p:nvPr/>
        </p:nvGrpSpPr>
        <p:grpSpPr>
          <a:xfrm>
            <a:off x="2459419" y="1940957"/>
            <a:ext cx="2254109" cy="2268436"/>
            <a:chOff x="726576" y="1977390"/>
            <a:chExt cx="1817292" cy="1937361"/>
          </a:xfrm>
        </p:grpSpPr>
        <p:sp>
          <p:nvSpPr>
            <p:cNvPr id="5" name="Rectangle 4">
              <a:extLst>
                <a:ext uri="{FF2B5EF4-FFF2-40B4-BE49-F238E27FC236}">
                  <a16:creationId xmlns:a16="http://schemas.microsoft.com/office/drawing/2014/main" id="{3BEE9219-AE29-4242-B650-C6B140256905}"/>
                </a:ext>
              </a:extLst>
            </p:cNvPr>
            <p:cNvSpPr/>
            <p:nvPr/>
          </p:nvSpPr>
          <p:spPr>
            <a:xfrm>
              <a:off x="833731" y="2364199"/>
              <a:ext cx="942710" cy="15505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6" name="TextBox 5">
              <a:extLst>
                <a:ext uri="{FF2B5EF4-FFF2-40B4-BE49-F238E27FC236}">
                  <a16:creationId xmlns:a16="http://schemas.microsoft.com/office/drawing/2014/main" id="{3E7F6675-8BC6-4CF5-99B3-2D85B7B247CB}"/>
                </a:ext>
              </a:extLst>
            </p:cNvPr>
            <p:cNvSpPr txBox="1"/>
            <p:nvPr/>
          </p:nvSpPr>
          <p:spPr>
            <a:xfrm>
              <a:off x="726576" y="1977390"/>
              <a:ext cx="1807948" cy="338554"/>
            </a:xfrm>
            <a:prstGeom prst="rect">
              <a:avLst/>
            </a:prstGeom>
            <a:noFill/>
          </p:spPr>
          <p:txBody>
            <a:bodyPr wrap="square" rtlCol="0">
              <a:spAutoFit/>
            </a:bodyPr>
            <a:lstStyle/>
            <a:p>
              <a:r>
                <a:rPr lang="en-US" sz="1600" dirty="0" smtClean="0">
                  <a:solidFill>
                    <a:schemeClr val="bg1"/>
                  </a:solidFill>
                  <a:latin typeface="Cousine" panose="020B0604020202020204" charset="0"/>
                  <a:cs typeface="Cousine" panose="020B0604020202020204" charset="0"/>
                </a:rPr>
                <a:t>Book </a:t>
              </a:r>
              <a:r>
                <a:rPr lang="en-US" sz="1600" dirty="0">
                  <a:solidFill>
                    <a:schemeClr val="bg1"/>
                  </a:solidFill>
                  <a:latin typeface="Cousine" panose="020B0604020202020204" charset="0"/>
                  <a:cs typeface="Cousine" panose="020B0604020202020204" charset="0"/>
                </a:rPr>
                <a:t>Class</a:t>
              </a:r>
              <a:endParaRPr lang="en-ZA" sz="1600" dirty="0">
                <a:solidFill>
                  <a:schemeClr val="bg1"/>
                </a:solidFill>
                <a:latin typeface="Cousine" panose="020B0604020202020204" charset="0"/>
                <a:cs typeface="Cousine" panose="020B0604020202020204" charset="0"/>
              </a:endParaRPr>
            </a:p>
          </p:txBody>
        </p:sp>
        <p:sp>
          <p:nvSpPr>
            <p:cNvPr id="7" name="TextBox 6">
              <a:extLst>
                <a:ext uri="{FF2B5EF4-FFF2-40B4-BE49-F238E27FC236}">
                  <a16:creationId xmlns:a16="http://schemas.microsoft.com/office/drawing/2014/main" id="{60CB95EF-3E87-47E6-800D-97BE7E85B265}"/>
                </a:ext>
              </a:extLst>
            </p:cNvPr>
            <p:cNvSpPr txBox="1"/>
            <p:nvPr/>
          </p:nvSpPr>
          <p:spPr>
            <a:xfrm>
              <a:off x="959265" y="2584959"/>
              <a:ext cx="1584603" cy="867428"/>
            </a:xfrm>
            <a:prstGeom prst="rect">
              <a:avLst/>
            </a:prstGeom>
            <a:noFill/>
          </p:spPr>
          <p:txBody>
            <a:bodyPr wrap="square" rtlCol="0">
              <a:spAutoFit/>
            </a:bodyPr>
            <a:lstStyle/>
            <a:p>
              <a:r>
                <a:rPr lang="en-US" sz="1200" dirty="0" smtClean="0">
                  <a:solidFill>
                    <a:schemeClr val="bg1"/>
                  </a:solidFill>
                  <a:latin typeface="Cousine" panose="020B0604020202020204" charset="0"/>
                  <a:cs typeface="Cousine" panose="020B0604020202020204" charset="0"/>
                </a:rPr>
                <a:t>Title</a:t>
              </a:r>
            </a:p>
            <a:p>
              <a:r>
                <a:rPr lang="en-US" sz="1200" dirty="0" smtClean="0">
                  <a:solidFill>
                    <a:schemeClr val="bg1"/>
                  </a:solidFill>
                  <a:latin typeface="Cousine" panose="020B0604020202020204" charset="0"/>
                  <a:cs typeface="Cousine" panose="020B0604020202020204" charset="0"/>
                </a:rPr>
                <a:t>Genre</a:t>
              </a:r>
              <a:endParaRPr lang="en-US" sz="1200" dirty="0">
                <a:solidFill>
                  <a:schemeClr val="bg1"/>
                </a:solidFill>
                <a:latin typeface="Cousine" panose="020B0604020202020204" charset="0"/>
                <a:cs typeface="Cousine" panose="020B0604020202020204" charset="0"/>
              </a:endParaRPr>
            </a:p>
            <a:p>
              <a:r>
                <a:rPr lang="en-US" sz="1200" dirty="0" smtClean="0">
                  <a:solidFill>
                    <a:schemeClr val="bg1"/>
                  </a:solidFill>
                  <a:latin typeface="Cousine" panose="020B0604020202020204" charset="0"/>
                  <a:cs typeface="Cousine" panose="020B0604020202020204" charset="0"/>
                </a:rPr>
                <a:t>Author</a:t>
              </a:r>
              <a:endParaRPr lang="en-US" sz="1200" dirty="0">
                <a:solidFill>
                  <a:schemeClr val="bg1"/>
                </a:solidFill>
                <a:latin typeface="Cousine" panose="020B0604020202020204" charset="0"/>
                <a:cs typeface="Cousine" panose="020B0604020202020204" charset="0"/>
              </a:endParaRPr>
            </a:p>
            <a:p>
              <a:r>
                <a:rPr lang="en-US" sz="1200" dirty="0" smtClean="0">
                  <a:solidFill>
                    <a:schemeClr val="bg1"/>
                  </a:solidFill>
                  <a:latin typeface="Cousine" panose="020B0604020202020204" charset="0"/>
                  <a:cs typeface="Cousine" panose="020B0604020202020204" charset="0"/>
                </a:rPr>
                <a:t>Type</a:t>
              </a:r>
              <a:r>
                <a:rPr lang="en-US" sz="1200" dirty="0">
                  <a:solidFill>
                    <a:schemeClr val="bg1"/>
                  </a:solidFill>
                  <a:latin typeface="Cousine" panose="020B0604020202020204" charset="0"/>
                  <a:cs typeface="Cousine" panose="020B0604020202020204" charset="0"/>
                </a:rPr>
                <a:t/>
              </a:r>
              <a:br>
                <a:rPr lang="en-US" sz="1200" dirty="0">
                  <a:solidFill>
                    <a:schemeClr val="bg1"/>
                  </a:solidFill>
                  <a:latin typeface="Cousine" panose="020B0604020202020204" charset="0"/>
                  <a:cs typeface="Cousine" panose="020B0604020202020204" charset="0"/>
                </a:rPr>
              </a:br>
              <a:r>
                <a:rPr lang="en-US" sz="1200" dirty="0" smtClean="0">
                  <a:solidFill>
                    <a:schemeClr val="bg1"/>
                  </a:solidFill>
                  <a:latin typeface="Cousine" panose="020B0604020202020204" charset="0"/>
                  <a:cs typeface="Cousine" panose="020B0604020202020204" charset="0"/>
                </a:rPr>
                <a:t>Price</a:t>
              </a:r>
              <a:endParaRPr lang="en-US" sz="1200" dirty="0">
                <a:solidFill>
                  <a:schemeClr val="bg1"/>
                </a:solidFill>
                <a:latin typeface="Cousine" panose="020B0604020202020204" charset="0"/>
                <a:cs typeface="Cousine" panose="020B0604020202020204" charset="0"/>
              </a:endParaRPr>
            </a:p>
          </p:txBody>
        </p:sp>
      </p:grpSp>
      <p:grpSp>
        <p:nvGrpSpPr>
          <p:cNvPr id="8" name="Group 7">
            <a:extLst>
              <a:ext uri="{FF2B5EF4-FFF2-40B4-BE49-F238E27FC236}">
                <a16:creationId xmlns:a16="http://schemas.microsoft.com/office/drawing/2014/main" id="{CFD6E504-380E-4DA4-83B0-1D8B26C2C090}"/>
              </a:ext>
            </a:extLst>
          </p:cNvPr>
          <p:cNvGrpSpPr/>
          <p:nvPr/>
        </p:nvGrpSpPr>
        <p:grpSpPr>
          <a:xfrm>
            <a:off x="3813507" y="986508"/>
            <a:ext cx="3473261" cy="2163622"/>
            <a:chOff x="2260708" y="847313"/>
            <a:chExt cx="3430908" cy="2118640"/>
          </a:xfrm>
        </p:grpSpPr>
        <p:cxnSp>
          <p:nvCxnSpPr>
            <p:cNvPr id="9" name="Straight Arrow Connector 8">
              <a:extLst>
                <a:ext uri="{FF2B5EF4-FFF2-40B4-BE49-F238E27FC236}">
                  <a16:creationId xmlns:a16="http://schemas.microsoft.com/office/drawing/2014/main" id="{AB8085C6-AB77-481E-971F-67E2DCE92969}"/>
                </a:ext>
              </a:extLst>
            </p:cNvPr>
            <p:cNvCxnSpPr>
              <a:cxnSpLocks/>
            </p:cNvCxnSpPr>
            <p:nvPr/>
          </p:nvCxnSpPr>
          <p:spPr>
            <a:xfrm flipV="1">
              <a:off x="2260708" y="1280799"/>
              <a:ext cx="3077581" cy="1685154"/>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0759806-F1F9-495E-904E-05FF0EF3679F}"/>
                </a:ext>
              </a:extLst>
            </p:cNvPr>
            <p:cNvSpPr txBox="1"/>
            <p:nvPr/>
          </p:nvSpPr>
          <p:spPr>
            <a:xfrm>
              <a:off x="4218264" y="847313"/>
              <a:ext cx="1473352" cy="331515"/>
            </a:xfrm>
            <a:prstGeom prst="rect">
              <a:avLst/>
            </a:prstGeom>
            <a:noFill/>
          </p:spPr>
          <p:txBody>
            <a:bodyPr wrap="square" rtlCol="0">
              <a:spAutoFit/>
            </a:bodyPr>
            <a:lstStyle/>
            <a:p>
              <a:pPr defTabSz="457200">
                <a:buClrTx/>
                <a:buFontTx/>
                <a:buNone/>
              </a:pPr>
              <a:r>
                <a:rPr lang="en-US" sz="1600" kern="1200" dirty="0" smtClean="0">
                  <a:solidFill>
                    <a:schemeClr val="bg1"/>
                  </a:solidFill>
                  <a:latin typeface="Cousine" panose="020B0604020202020204" charset="0"/>
                  <a:ea typeface="+mn-ea"/>
                  <a:cs typeface="Cousine" panose="020B0604020202020204" charset="0"/>
                </a:rPr>
                <a:t>Book </a:t>
              </a:r>
              <a:r>
                <a:rPr lang="en-US" sz="1600" kern="1200" dirty="0">
                  <a:solidFill>
                    <a:schemeClr val="bg1"/>
                  </a:solidFill>
                  <a:latin typeface="Cousine" panose="020B0604020202020204" charset="0"/>
                  <a:ea typeface="+mn-ea"/>
                  <a:cs typeface="Cousine" panose="020B0604020202020204" charset="0"/>
                </a:rPr>
                <a:t>Object</a:t>
              </a:r>
              <a:endParaRPr lang="en-ZA" sz="1600" kern="1200" dirty="0">
                <a:solidFill>
                  <a:schemeClr val="bg1"/>
                </a:solidFill>
                <a:latin typeface="Cousine" panose="020B0604020202020204" charset="0"/>
                <a:ea typeface="+mn-ea"/>
                <a:cs typeface="Cousine" panose="020B0604020202020204" charset="0"/>
              </a:endParaRPr>
            </a:p>
          </p:txBody>
        </p:sp>
      </p:grpSp>
      <p:grpSp>
        <p:nvGrpSpPr>
          <p:cNvPr id="11" name="Group 10">
            <a:extLst>
              <a:ext uri="{FF2B5EF4-FFF2-40B4-BE49-F238E27FC236}">
                <a16:creationId xmlns:a16="http://schemas.microsoft.com/office/drawing/2014/main" id="{835D9770-CCD2-48A0-BE62-FDF172F96A05}"/>
              </a:ext>
            </a:extLst>
          </p:cNvPr>
          <p:cNvGrpSpPr/>
          <p:nvPr/>
        </p:nvGrpSpPr>
        <p:grpSpPr>
          <a:xfrm>
            <a:off x="3769752" y="3408615"/>
            <a:ext cx="3212284" cy="652105"/>
            <a:chOff x="2282418" y="2803138"/>
            <a:chExt cx="3184090" cy="652105"/>
          </a:xfrm>
        </p:grpSpPr>
        <p:cxnSp>
          <p:nvCxnSpPr>
            <p:cNvPr id="12" name="Straight Arrow Connector 11">
              <a:extLst>
                <a:ext uri="{FF2B5EF4-FFF2-40B4-BE49-F238E27FC236}">
                  <a16:creationId xmlns:a16="http://schemas.microsoft.com/office/drawing/2014/main" id="{A768874E-EF8A-4558-8368-D516229541DC}"/>
                </a:ext>
              </a:extLst>
            </p:cNvPr>
            <p:cNvCxnSpPr>
              <a:cxnSpLocks/>
            </p:cNvCxnSpPr>
            <p:nvPr/>
          </p:nvCxnSpPr>
          <p:spPr>
            <a:xfrm flipV="1">
              <a:off x="2282418" y="3449469"/>
              <a:ext cx="3087827" cy="5774"/>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AD6F9BB-E2A0-4CD6-9646-DF8689E23D13}"/>
                </a:ext>
              </a:extLst>
            </p:cNvPr>
            <p:cNvSpPr txBox="1"/>
            <p:nvPr/>
          </p:nvSpPr>
          <p:spPr>
            <a:xfrm>
              <a:off x="4294103" y="2803138"/>
              <a:ext cx="1172405" cy="584775"/>
            </a:xfrm>
            <a:prstGeom prst="rect">
              <a:avLst/>
            </a:prstGeom>
            <a:noFill/>
          </p:spPr>
          <p:txBody>
            <a:bodyPr wrap="square" rtlCol="0">
              <a:spAutoFit/>
            </a:bodyPr>
            <a:lstStyle/>
            <a:p>
              <a:pPr defTabSz="457200">
                <a:buClrTx/>
                <a:buFontTx/>
                <a:buNone/>
              </a:pPr>
              <a:r>
                <a:rPr lang="en-US" sz="1600" kern="1200" dirty="0" smtClean="0">
                  <a:solidFill>
                    <a:schemeClr val="bg1"/>
                  </a:solidFill>
                  <a:latin typeface="Cousine" panose="020B0604020202020204" charset="0"/>
                  <a:ea typeface="+mn-ea"/>
                  <a:cs typeface="Cousine" panose="020B0604020202020204" charset="0"/>
                </a:rPr>
                <a:t>Book </a:t>
              </a:r>
              <a:r>
                <a:rPr lang="en-US" sz="1600" kern="1200" dirty="0">
                  <a:solidFill>
                    <a:schemeClr val="bg1"/>
                  </a:solidFill>
                  <a:latin typeface="Cousine" panose="020B0604020202020204" charset="0"/>
                  <a:ea typeface="+mn-ea"/>
                  <a:cs typeface="Cousine" panose="020B0604020202020204" charset="0"/>
                </a:rPr>
                <a:t>Object</a:t>
              </a:r>
              <a:endParaRPr lang="en-ZA" sz="1600" kern="1200" dirty="0">
                <a:solidFill>
                  <a:schemeClr val="bg1"/>
                </a:solidFill>
                <a:latin typeface="Cousine" panose="020B0604020202020204" charset="0"/>
                <a:ea typeface="+mn-ea"/>
                <a:cs typeface="Cousine" panose="020B0604020202020204" charset="0"/>
              </a:endParaRPr>
            </a:p>
          </p:txBody>
        </p:sp>
      </p:grpSp>
      <p:sp>
        <p:nvSpPr>
          <p:cNvPr id="14" name="Rectangle 13">
            <a:extLst>
              <a:ext uri="{FF2B5EF4-FFF2-40B4-BE49-F238E27FC236}">
                <a16:creationId xmlns:a16="http://schemas.microsoft.com/office/drawing/2014/main" id="{327B8492-AFBB-4EB9-B8DD-E88B77CA6C9A}"/>
              </a:ext>
            </a:extLst>
          </p:cNvPr>
          <p:cNvSpPr/>
          <p:nvPr/>
        </p:nvSpPr>
        <p:spPr>
          <a:xfrm>
            <a:off x="6929079" y="3445055"/>
            <a:ext cx="2781265" cy="1905085"/>
          </a:xfrm>
          <a:prstGeom prst="rect">
            <a:avLst/>
          </a:prstGeom>
          <a:solidFill>
            <a:srgbClr val="F9923D"/>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smtClean="0">
                <a:solidFill>
                  <a:schemeClr val="bg1"/>
                </a:solidFill>
              </a:rPr>
              <a:t>Title = Pride and prejudice</a:t>
            </a:r>
          </a:p>
          <a:p>
            <a:pPr algn="ctr"/>
            <a:r>
              <a:rPr lang="en-ZA" dirty="0" smtClean="0">
                <a:solidFill>
                  <a:schemeClr val="bg1"/>
                </a:solidFill>
              </a:rPr>
              <a:t>Genre = Romance</a:t>
            </a:r>
            <a:endParaRPr lang="en-ZA" dirty="0" smtClean="0">
              <a:solidFill>
                <a:schemeClr val="bg1"/>
              </a:solidFill>
            </a:endParaRPr>
          </a:p>
          <a:p>
            <a:pPr algn="ctr"/>
            <a:r>
              <a:rPr lang="en-ZA" dirty="0" smtClean="0">
                <a:solidFill>
                  <a:schemeClr val="bg1"/>
                </a:solidFill>
              </a:rPr>
              <a:t>Author = Jane Austen</a:t>
            </a:r>
          </a:p>
          <a:p>
            <a:pPr algn="ctr"/>
            <a:r>
              <a:rPr lang="en-ZA" dirty="0" smtClean="0">
                <a:solidFill>
                  <a:schemeClr val="bg1"/>
                </a:solidFill>
              </a:rPr>
              <a:t>Type = Paperback</a:t>
            </a:r>
          </a:p>
          <a:p>
            <a:pPr algn="ctr"/>
            <a:r>
              <a:rPr lang="en-ZA" dirty="0" smtClean="0">
                <a:solidFill>
                  <a:schemeClr val="bg1"/>
                </a:solidFill>
              </a:rPr>
              <a:t>Price = 149.00</a:t>
            </a:r>
            <a:endParaRPr lang="en-ZA" dirty="0">
              <a:solidFill>
                <a:schemeClr val="bg1"/>
              </a:solidFill>
            </a:endParaRPr>
          </a:p>
        </p:txBody>
      </p:sp>
      <p:sp>
        <p:nvSpPr>
          <p:cNvPr id="15" name="Rectangle 14">
            <a:extLst>
              <a:ext uri="{FF2B5EF4-FFF2-40B4-BE49-F238E27FC236}">
                <a16:creationId xmlns:a16="http://schemas.microsoft.com/office/drawing/2014/main" id="{327B8492-AFBB-4EB9-B8DD-E88B77CA6C9A}"/>
              </a:ext>
            </a:extLst>
          </p:cNvPr>
          <p:cNvSpPr/>
          <p:nvPr/>
        </p:nvSpPr>
        <p:spPr>
          <a:xfrm>
            <a:off x="7081479" y="565313"/>
            <a:ext cx="3586521" cy="1905085"/>
          </a:xfrm>
          <a:prstGeom prst="rect">
            <a:avLst/>
          </a:prstGeom>
          <a:solidFill>
            <a:srgbClr val="C674C6"/>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smtClean="0">
                <a:solidFill>
                  <a:schemeClr val="bg1"/>
                </a:solidFill>
              </a:rPr>
              <a:t>Title = </a:t>
            </a:r>
            <a:r>
              <a:rPr lang="en-ZA" dirty="0" err="1" smtClean="0">
                <a:solidFill>
                  <a:schemeClr val="bg1"/>
                </a:solidFill>
              </a:rPr>
              <a:t>Fairytale</a:t>
            </a:r>
            <a:endParaRPr lang="en-ZA" dirty="0" smtClean="0">
              <a:solidFill>
                <a:schemeClr val="bg1"/>
              </a:solidFill>
            </a:endParaRPr>
          </a:p>
          <a:p>
            <a:pPr algn="ctr"/>
            <a:r>
              <a:rPr lang="en-ZA" dirty="0" smtClean="0">
                <a:solidFill>
                  <a:schemeClr val="bg1"/>
                </a:solidFill>
              </a:rPr>
              <a:t>Genre = Romance/Domestic fiction</a:t>
            </a:r>
            <a:endParaRPr lang="en-ZA" dirty="0" smtClean="0">
              <a:solidFill>
                <a:schemeClr val="bg1"/>
              </a:solidFill>
            </a:endParaRPr>
          </a:p>
          <a:p>
            <a:pPr algn="ctr"/>
            <a:r>
              <a:rPr lang="en-ZA" dirty="0" smtClean="0">
                <a:solidFill>
                  <a:schemeClr val="bg1"/>
                </a:solidFill>
              </a:rPr>
              <a:t>Author = Danielle Steel</a:t>
            </a:r>
          </a:p>
          <a:p>
            <a:pPr algn="ctr"/>
            <a:r>
              <a:rPr lang="en-ZA" dirty="0" smtClean="0">
                <a:solidFill>
                  <a:schemeClr val="bg1"/>
                </a:solidFill>
              </a:rPr>
              <a:t>Type = eBook</a:t>
            </a:r>
          </a:p>
          <a:p>
            <a:pPr algn="ctr"/>
            <a:r>
              <a:rPr lang="en-ZA" dirty="0" smtClean="0">
                <a:solidFill>
                  <a:schemeClr val="bg1"/>
                </a:solidFill>
              </a:rPr>
              <a:t>Price = 157.00</a:t>
            </a:r>
            <a:endParaRPr lang="en-ZA" dirty="0">
              <a:solidFill>
                <a:schemeClr val="bg1"/>
              </a:solidFill>
            </a:endParaRPr>
          </a:p>
        </p:txBody>
      </p:sp>
      <p:pic>
        <p:nvPicPr>
          <p:cNvPr id="17" name="Picture 16"/>
          <p:cNvPicPr>
            <a:picLocks noChangeAspect="1"/>
          </p:cNvPicPr>
          <p:nvPr/>
        </p:nvPicPr>
        <p:blipFill>
          <a:blip r:embed="rId3"/>
          <a:stretch>
            <a:fillRect/>
          </a:stretch>
        </p:blipFill>
        <p:spPr>
          <a:xfrm>
            <a:off x="11404313" y="5989638"/>
            <a:ext cx="443113" cy="491452"/>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9358" y="5989638"/>
            <a:ext cx="1445324" cy="503119"/>
          </a:xfrm>
          <a:prstGeom prst="rect">
            <a:avLst/>
          </a:prstGeom>
        </p:spPr>
      </p:pic>
    </p:spTree>
    <p:extLst>
      <p:ext uri="{BB962C8B-B14F-4D97-AF65-F5344CB8AC3E}">
        <p14:creationId xmlns:p14="http://schemas.microsoft.com/office/powerpoint/2010/main" val="22628483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60394"/>
            <a:ext cx="9144000" cy="2387600"/>
          </a:xfrm>
        </p:spPr>
        <p:txBody>
          <a:bodyPr/>
          <a:lstStyle/>
          <a:p>
            <a:r>
              <a:rPr lang="en-US" dirty="0" smtClean="0"/>
              <a:t>Questions?</a:t>
            </a:r>
            <a:endParaRPr lang="en-US" dirty="0"/>
          </a:p>
        </p:txBody>
      </p:sp>
      <p:sp>
        <p:nvSpPr>
          <p:cNvPr id="3" name="Subtitle 2"/>
          <p:cNvSpPr>
            <a:spLocks noGrp="1"/>
          </p:cNvSpPr>
          <p:nvPr>
            <p:ph type="subTitle"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1380664" y="5989638"/>
            <a:ext cx="443113" cy="49145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5709" y="5989638"/>
            <a:ext cx="1445324" cy="503119"/>
          </a:xfrm>
          <a:prstGeom prst="rect">
            <a:avLst/>
          </a:prstGeom>
        </p:spPr>
      </p:pic>
    </p:spTree>
    <p:extLst>
      <p:ext uri="{BB962C8B-B14F-4D97-AF65-F5344CB8AC3E}">
        <p14:creationId xmlns:p14="http://schemas.microsoft.com/office/powerpoint/2010/main" val="4607807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31127"/>
            <a:ext cx="9144000" cy="2387600"/>
          </a:xfrm>
        </p:spPr>
        <p:txBody>
          <a:bodyPr/>
          <a:lstStyle/>
          <a:p>
            <a:r>
              <a:rPr lang="en-US" b="0" dirty="0"/>
              <a:t>What </a:t>
            </a:r>
            <a:r>
              <a:rPr lang="en-US" b="0" dirty="0" smtClean="0"/>
              <a:t>Is A Coding Language?</a:t>
            </a:r>
            <a:endParaRPr lang="en-US" dirty="0"/>
          </a:p>
        </p:txBody>
      </p:sp>
      <p:sp>
        <p:nvSpPr>
          <p:cNvPr id="3" name="Subtitle 2"/>
          <p:cNvSpPr>
            <a:spLocks noGrp="1"/>
          </p:cNvSpPr>
          <p:nvPr>
            <p:ph type="subTitle"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11388548" y="5989638"/>
            <a:ext cx="443113" cy="49145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3593" y="5989638"/>
            <a:ext cx="1445324" cy="503119"/>
          </a:xfrm>
          <a:prstGeom prst="rect">
            <a:avLst/>
          </a:prstGeom>
        </p:spPr>
      </p:pic>
    </p:spTree>
    <p:extLst>
      <p:ext uri="{BB962C8B-B14F-4D97-AF65-F5344CB8AC3E}">
        <p14:creationId xmlns:p14="http://schemas.microsoft.com/office/powerpoint/2010/main" val="10619614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Coding Language?</a:t>
            </a:r>
            <a:endParaRPr lang="en-US" dirty="0"/>
          </a:p>
        </p:txBody>
      </p:sp>
      <p:sp>
        <p:nvSpPr>
          <p:cNvPr id="3" name="Text Placeholder 2"/>
          <p:cNvSpPr>
            <a:spLocks noGrp="1"/>
          </p:cNvSpPr>
          <p:nvPr>
            <p:ph type="body" idx="1"/>
          </p:nvPr>
        </p:nvSpPr>
        <p:spPr/>
        <p:txBody>
          <a:bodyPr/>
          <a:lstStyle/>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6" y="2204645"/>
            <a:ext cx="3726426" cy="2366250"/>
          </a:xfrm>
          <a:prstGeom prst="rect">
            <a:avLst/>
          </a:prstGeom>
        </p:spPr>
      </p:pic>
      <p:pic>
        <p:nvPicPr>
          <p:cNvPr id="9" name="Picture 8"/>
          <p:cNvPicPr>
            <a:picLocks noChangeAspect="1"/>
          </p:cNvPicPr>
          <p:nvPr/>
        </p:nvPicPr>
        <p:blipFill>
          <a:blip r:embed="rId4"/>
          <a:stretch>
            <a:fillRect/>
          </a:stretch>
        </p:blipFill>
        <p:spPr>
          <a:xfrm>
            <a:off x="11620294" y="6237216"/>
            <a:ext cx="424561" cy="47087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pic>
        <p:nvPicPr>
          <p:cNvPr id="12" name="Content Placeholder 11"/>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4742957" y="2204645"/>
            <a:ext cx="6363849" cy="3330415"/>
          </a:xfrm>
        </p:spPr>
      </p:pic>
    </p:spTree>
    <p:extLst>
      <p:ext uri="{BB962C8B-B14F-4D97-AF65-F5344CB8AC3E}">
        <p14:creationId xmlns:p14="http://schemas.microsoft.com/office/powerpoint/2010/main" val="10620796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Coding Language?</a:t>
            </a:r>
            <a:endParaRPr lang="en-US" dirty="0"/>
          </a:p>
        </p:txBody>
      </p:sp>
      <p:sp>
        <p:nvSpPr>
          <p:cNvPr id="3" name="Text Placeholder 2"/>
          <p:cNvSpPr>
            <a:spLocks noGrp="1"/>
          </p:cNvSpPr>
          <p:nvPr>
            <p:ph type="body" idx="1"/>
          </p:nvPr>
        </p:nvSpPr>
        <p:spPr/>
        <p:txBody>
          <a:bodyPr/>
          <a:lstStyle/>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6" y="2204645"/>
            <a:ext cx="3726426" cy="2366250"/>
          </a:xfrm>
          <a:prstGeom prst="rect">
            <a:avLst/>
          </a:prstGeom>
        </p:spPr>
      </p:pic>
      <p:pic>
        <p:nvPicPr>
          <p:cNvPr id="9" name="Picture 8"/>
          <p:cNvPicPr>
            <a:picLocks noChangeAspect="1"/>
          </p:cNvPicPr>
          <p:nvPr/>
        </p:nvPicPr>
        <p:blipFill>
          <a:blip r:embed="rId4"/>
          <a:stretch>
            <a:fillRect/>
          </a:stretch>
        </p:blipFill>
        <p:spPr>
          <a:xfrm>
            <a:off x="11620294" y="6237216"/>
            <a:ext cx="424561" cy="47087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pic>
        <p:nvPicPr>
          <p:cNvPr id="6" name="Content Placeholder 5"/>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6652885" y="2097088"/>
            <a:ext cx="2691468" cy="4216400"/>
          </a:xfrm>
        </p:spPr>
      </p:pic>
    </p:spTree>
    <p:extLst>
      <p:ext uri="{BB962C8B-B14F-4D97-AF65-F5344CB8AC3E}">
        <p14:creationId xmlns:p14="http://schemas.microsoft.com/office/powerpoint/2010/main" val="26821684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Coding Language?</a:t>
            </a:r>
            <a:endParaRPr lang="en-US" dirty="0"/>
          </a:p>
        </p:txBody>
      </p:sp>
      <p:sp>
        <p:nvSpPr>
          <p:cNvPr id="3" name="Text Placeholder 2"/>
          <p:cNvSpPr>
            <a:spLocks noGrp="1"/>
          </p:cNvSpPr>
          <p:nvPr>
            <p:ph type="body" idx="1"/>
          </p:nvPr>
        </p:nvSpPr>
        <p:spPr>
          <a:xfrm>
            <a:off x="4442680" y="1887454"/>
            <a:ext cx="7110046" cy="428992"/>
          </a:xfrm>
        </p:spPr>
        <p:txBody>
          <a:bodyPr/>
          <a:lstStyle/>
          <a:p>
            <a:r>
              <a:rPr lang="en-US" dirty="0" smtClean="0"/>
              <a:t>Hello World Example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6" y="2204645"/>
            <a:ext cx="3726426" cy="2366250"/>
          </a:xfrm>
          <a:prstGeom prst="rect">
            <a:avLst/>
          </a:prstGeom>
        </p:spPr>
      </p:pic>
      <p:graphicFrame>
        <p:nvGraphicFramePr>
          <p:cNvPr id="8" name="Content Placeholder 7">
            <a:extLst>
              <a:ext uri="{FF2B5EF4-FFF2-40B4-BE49-F238E27FC236}">
                <a16:creationId xmlns:a16="http://schemas.microsoft.com/office/drawing/2014/main" id="{F6A62C99-F0CC-4A7E-8726-17051C976568}"/>
              </a:ext>
            </a:extLst>
          </p:cNvPr>
          <p:cNvGraphicFramePr>
            <a:graphicFrameLocks noGrp="1"/>
          </p:cNvGraphicFramePr>
          <p:nvPr>
            <p:ph sz="half" idx="2"/>
            <p:extLst>
              <p:ext uri="{D42A27DB-BD31-4B8C-83A1-F6EECF244321}">
                <p14:modId xmlns:p14="http://schemas.microsoft.com/office/powerpoint/2010/main" val="3757439124"/>
              </p:ext>
            </p:extLst>
          </p:nvPr>
        </p:nvGraphicFramePr>
        <p:xfrm>
          <a:off x="4442680" y="1887718"/>
          <a:ext cx="7110412" cy="42148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a:stretch>
            <a:fillRect/>
          </a:stretch>
        </p:blipFill>
        <p:spPr>
          <a:xfrm>
            <a:off x="11620294" y="6237216"/>
            <a:ext cx="424561" cy="470876"/>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72549" y="6237216"/>
            <a:ext cx="1445324" cy="503119"/>
          </a:xfrm>
          <a:prstGeom prst="rect">
            <a:avLst/>
          </a:prstGeom>
        </p:spPr>
      </p:pic>
    </p:spTree>
    <p:extLst>
      <p:ext uri="{BB962C8B-B14F-4D97-AF65-F5344CB8AC3E}">
        <p14:creationId xmlns:p14="http://schemas.microsoft.com/office/powerpoint/2010/main" val="1624290617"/>
      </p:ext>
    </p:extLst>
  </p:cSld>
  <p:clrMapOvr>
    <a:masterClrMapping/>
  </p:clrMapOvr>
  <p:timing>
    <p:tnLst>
      <p:par>
        <p:cTn id="1" dur="indefinite" restart="never" nodeType="tmRoot"/>
      </p:par>
    </p:tnLst>
  </p:timing>
</p:sld>
</file>

<file path=ppt/theme/theme1.xml><?xml version="1.0" encoding="utf-8"?>
<a:theme xmlns:a="http://schemas.openxmlformats.org/drawingml/2006/main" name="Colou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eme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rigin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9012</TotalTime>
  <Words>5394</Words>
  <Application>Microsoft Office PowerPoint</Application>
  <PresentationFormat>Widescreen</PresentationFormat>
  <Paragraphs>752</Paragraphs>
  <Slides>59</Slides>
  <Notes>46</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59</vt:i4>
      </vt:variant>
    </vt:vector>
  </HeadingPairs>
  <TitlesOfParts>
    <vt:vector size="74" baseType="lpstr">
      <vt:lpstr>Agency FB</vt:lpstr>
      <vt:lpstr>Arial</vt:lpstr>
      <vt:lpstr>Bebas Neue</vt:lpstr>
      <vt:lpstr>Calibri</vt:lpstr>
      <vt:lpstr>Corbel</vt:lpstr>
      <vt:lpstr>Courier New</vt:lpstr>
      <vt:lpstr>Cousine</vt:lpstr>
      <vt:lpstr>Myriad Pro</vt:lpstr>
      <vt:lpstr>Myriad Pro Bold Condensed</vt:lpstr>
      <vt:lpstr>Myriad Pro Light</vt:lpstr>
      <vt:lpstr>Myriad Pro Semibold</vt:lpstr>
      <vt:lpstr>Wingdings</vt:lpstr>
      <vt:lpstr>Colour</vt:lpstr>
      <vt:lpstr>Themed</vt:lpstr>
      <vt:lpstr>Original</vt:lpstr>
      <vt:lpstr>How to speak developer 101</vt:lpstr>
      <vt:lpstr>WELCOME</vt:lpstr>
      <vt:lpstr>Content</vt:lpstr>
      <vt:lpstr>What Is Software Development?</vt:lpstr>
      <vt:lpstr>What Is Software Development?</vt:lpstr>
      <vt:lpstr>What Is A Coding Language?</vt:lpstr>
      <vt:lpstr>What Is A Coding Language?</vt:lpstr>
      <vt:lpstr>What Is A Coding Language?</vt:lpstr>
      <vt:lpstr>What Is A Coding Language?</vt:lpstr>
      <vt:lpstr>Software Development Life Cycle (SDLC)</vt:lpstr>
      <vt:lpstr>SDLC</vt:lpstr>
      <vt:lpstr>SDLC</vt:lpstr>
      <vt:lpstr>SDLC</vt:lpstr>
      <vt:lpstr>SDLC</vt:lpstr>
      <vt:lpstr>SDLC</vt:lpstr>
      <vt:lpstr>SDLC</vt:lpstr>
      <vt:lpstr>Methodologies</vt:lpstr>
      <vt:lpstr>Methodologies - Waterfall</vt:lpstr>
      <vt:lpstr>Methodologies - Agile</vt:lpstr>
      <vt:lpstr>Members In Agile Team</vt:lpstr>
      <vt:lpstr>Members In Agile Team</vt:lpstr>
      <vt:lpstr>Members In Agile Team</vt:lpstr>
      <vt:lpstr>Members In Agile Team</vt:lpstr>
      <vt:lpstr>Members In Agile Team</vt:lpstr>
      <vt:lpstr>Members In Agile Team</vt:lpstr>
      <vt:lpstr>Members In Agile Team</vt:lpstr>
      <vt:lpstr>Members In Agile Team</vt:lpstr>
      <vt:lpstr>Three – Tier Application</vt:lpstr>
      <vt:lpstr>Three-Tier Application</vt:lpstr>
      <vt:lpstr>Three-Tier Application</vt:lpstr>
      <vt:lpstr>Three-Tier Application</vt:lpstr>
      <vt:lpstr>Three-Tier Application</vt:lpstr>
      <vt:lpstr>Three-Tier Application</vt:lpstr>
      <vt:lpstr>Three-Tier Application</vt:lpstr>
      <vt:lpstr>Can you separate the following into the 3 layers of an application?</vt:lpstr>
      <vt:lpstr>Can you separate the following into the 3 layers of an application?</vt:lpstr>
      <vt:lpstr>PowerPoint Presentation</vt:lpstr>
      <vt:lpstr>Application Programming Interfaces</vt:lpstr>
      <vt:lpstr>Application Programming Interfaces (APIs)</vt:lpstr>
      <vt:lpstr>APIs</vt:lpstr>
      <vt:lpstr>APIs</vt:lpstr>
      <vt:lpstr>Developer Terminology</vt:lpstr>
      <vt:lpstr>Developer Terminology</vt:lpstr>
      <vt:lpstr>Developer Terminology</vt:lpstr>
      <vt:lpstr>Developer Terminology</vt:lpstr>
      <vt:lpstr>Developer Terminology</vt:lpstr>
      <vt:lpstr>Developer Terminology</vt:lpstr>
      <vt:lpstr>Developer Terminology</vt:lpstr>
      <vt:lpstr>Basic Building Blocks</vt:lpstr>
      <vt:lpstr>Basic Building Blocks</vt:lpstr>
      <vt:lpstr>Basic Building Blocks</vt:lpstr>
      <vt:lpstr>Basic Building Blocks</vt:lpstr>
      <vt:lpstr>Basic Building Blocks</vt:lpstr>
      <vt:lpstr>Basic Building Blocks</vt:lpstr>
      <vt:lpstr>Examples of a class and objects for online book store?</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Patricia Reddy</cp:lastModifiedBy>
  <cp:revision>235</cp:revision>
  <dcterms:created xsi:type="dcterms:W3CDTF">2018-07-16T14:49:33Z</dcterms:created>
  <dcterms:modified xsi:type="dcterms:W3CDTF">2022-02-23T14:41:46Z</dcterms:modified>
</cp:coreProperties>
</file>